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404" r:id="rId3"/>
    <p:sldId id="257" r:id="rId4"/>
    <p:sldId id="258" r:id="rId5"/>
    <p:sldId id="411" r:id="rId6"/>
    <p:sldId id="259" r:id="rId7"/>
    <p:sldId id="270" r:id="rId8"/>
    <p:sldId id="283" r:id="rId9"/>
    <p:sldId id="408" r:id="rId10"/>
    <p:sldId id="334" r:id="rId11"/>
    <p:sldId id="405" r:id="rId12"/>
    <p:sldId id="406" r:id="rId13"/>
    <p:sldId id="407" r:id="rId14"/>
    <p:sldId id="330" r:id="rId15"/>
    <p:sldId id="261" r:id="rId16"/>
    <p:sldId id="409" r:id="rId17"/>
    <p:sldId id="410" r:id="rId18"/>
    <p:sldId id="325" r:id="rId19"/>
    <p:sldId id="332" r:id="rId20"/>
    <p:sldId id="333" r:id="rId21"/>
    <p:sldId id="331" r:id="rId22"/>
    <p:sldId id="328" r:id="rId23"/>
    <p:sldId id="32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5"/>
    <p:restoredTop sz="88730"/>
  </p:normalViewPr>
  <p:slideViewPr>
    <p:cSldViewPr snapToGrid="0" snapToObjects="1">
      <p:cViewPr varScale="1">
        <p:scale>
          <a:sx n="131" d="100"/>
          <a:sy n="131" d="100"/>
        </p:scale>
        <p:origin x="320"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DC4CED-6920-0643-A573-57A472B59070}" type="datetimeFigureOut">
              <a:rPr lang="en-US" smtClean="0"/>
              <a:t>6/6/18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0596C8-CA68-8D4D-A753-8A8CE22FF1AE}" type="slidenum">
              <a:rPr lang="en-US" smtClean="0"/>
              <a:t>‹#›</a:t>
            </a:fld>
            <a:endParaRPr lang="en-US"/>
          </a:p>
        </p:txBody>
      </p:sp>
    </p:spTree>
    <p:extLst>
      <p:ext uri="{BB962C8B-B14F-4D97-AF65-F5344CB8AC3E}">
        <p14:creationId xmlns:p14="http://schemas.microsoft.com/office/powerpoint/2010/main" val="1274445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596C8-CA68-8D4D-A753-8A8CE22FF1AE}" type="slidenum">
              <a:rPr lang="en-US" smtClean="0"/>
              <a:t>1</a:t>
            </a:fld>
            <a:endParaRPr lang="en-US"/>
          </a:p>
        </p:txBody>
      </p:sp>
    </p:spTree>
    <p:extLst>
      <p:ext uri="{BB962C8B-B14F-4D97-AF65-F5344CB8AC3E}">
        <p14:creationId xmlns:p14="http://schemas.microsoft.com/office/powerpoint/2010/main" val="3593580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596C8-CA68-8D4D-A753-8A8CE22FF1AE}" type="slidenum">
              <a:rPr lang="en-US" smtClean="0"/>
              <a:t>11</a:t>
            </a:fld>
            <a:endParaRPr lang="en-US"/>
          </a:p>
        </p:txBody>
      </p:sp>
    </p:spTree>
    <p:extLst>
      <p:ext uri="{BB962C8B-B14F-4D97-AF65-F5344CB8AC3E}">
        <p14:creationId xmlns:p14="http://schemas.microsoft.com/office/powerpoint/2010/main" val="363977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596C8-CA68-8D4D-A753-8A8CE22FF1AE}" type="slidenum">
              <a:rPr lang="en-US" smtClean="0"/>
              <a:t>12</a:t>
            </a:fld>
            <a:endParaRPr lang="en-US"/>
          </a:p>
        </p:txBody>
      </p:sp>
    </p:spTree>
    <p:extLst>
      <p:ext uri="{BB962C8B-B14F-4D97-AF65-F5344CB8AC3E}">
        <p14:creationId xmlns:p14="http://schemas.microsoft.com/office/powerpoint/2010/main" val="4161933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596C8-CA68-8D4D-A753-8A8CE22FF1AE}" type="slidenum">
              <a:rPr lang="en-US" smtClean="0"/>
              <a:t>13</a:t>
            </a:fld>
            <a:endParaRPr lang="en-US"/>
          </a:p>
        </p:txBody>
      </p:sp>
    </p:spTree>
    <p:extLst>
      <p:ext uri="{BB962C8B-B14F-4D97-AF65-F5344CB8AC3E}">
        <p14:creationId xmlns:p14="http://schemas.microsoft.com/office/powerpoint/2010/main" val="2083173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0596C8-CA68-8D4D-A753-8A8CE22FF1AE}" type="slidenum">
              <a:rPr lang="en-US" smtClean="0"/>
              <a:t>14</a:t>
            </a:fld>
            <a:endParaRPr lang="en-US"/>
          </a:p>
        </p:txBody>
      </p:sp>
    </p:spTree>
    <p:extLst>
      <p:ext uri="{BB962C8B-B14F-4D97-AF65-F5344CB8AC3E}">
        <p14:creationId xmlns:p14="http://schemas.microsoft.com/office/powerpoint/2010/main" val="3365028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is the order I plan to talk about things</a:t>
            </a:r>
          </a:p>
        </p:txBody>
      </p:sp>
      <p:sp>
        <p:nvSpPr>
          <p:cNvPr id="4" name="Slide Number Placeholder 3"/>
          <p:cNvSpPr>
            <a:spLocks noGrp="1"/>
          </p:cNvSpPr>
          <p:nvPr>
            <p:ph type="sldNum" sz="quarter" idx="10"/>
          </p:nvPr>
        </p:nvSpPr>
        <p:spPr/>
        <p:txBody>
          <a:bodyPr/>
          <a:lstStyle/>
          <a:p>
            <a:fld id="{030596C8-CA68-8D4D-A753-8A8CE22FF1AE}" type="slidenum">
              <a:rPr lang="en-US" smtClean="0"/>
              <a:t>3</a:t>
            </a:fld>
            <a:endParaRPr lang="en-US"/>
          </a:p>
        </p:txBody>
      </p:sp>
    </p:spTree>
    <p:extLst>
      <p:ext uri="{BB962C8B-B14F-4D97-AF65-F5344CB8AC3E}">
        <p14:creationId xmlns:p14="http://schemas.microsoft.com/office/powerpoint/2010/main" val="3542181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Rasters</a:t>
            </a:r>
            <a:r>
              <a:rPr lang="en-US" dirty="0"/>
              <a:t> 1 and 3 includes wind vectors averaged through the lowest 500 m </a:t>
            </a:r>
            <a:r>
              <a:rPr lang="en-US" dirty="0" err="1"/>
              <a:t>agl</a:t>
            </a:r>
            <a:r>
              <a:rPr lang="en-US" dirty="0"/>
              <a:t> from the full resolution Global Data Assimilation System (GDAS) at (a) 00:00 UTC (09:00 LT) and (c) 06:00 UTC (15:00 LT).</a:t>
            </a:r>
          </a:p>
        </p:txBody>
      </p:sp>
      <p:sp>
        <p:nvSpPr>
          <p:cNvPr id="4" name="Slide Number Placeholder 3"/>
          <p:cNvSpPr>
            <a:spLocks noGrp="1"/>
          </p:cNvSpPr>
          <p:nvPr>
            <p:ph type="sldNum" sz="quarter" idx="10"/>
          </p:nvPr>
        </p:nvSpPr>
        <p:spPr/>
        <p:txBody>
          <a:bodyPr/>
          <a:lstStyle/>
          <a:p>
            <a:fld id="{030596C8-CA68-8D4D-A753-8A8CE22FF1AE}" type="slidenum">
              <a:rPr lang="en-US" smtClean="0"/>
              <a:t>4</a:t>
            </a:fld>
            <a:endParaRPr lang="en-US"/>
          </a:p>
        </p:txBody>
      </p:sp>
    </p:spTree>
    <p:extLst>
      <p:ext uri="{BB962C8B-B14F-4D97-AF65-F5344CB8AC3E}">
        <p14:creationId xmlns:p14="http://schemas.microsoft.com/office/powerpoint/2010/main" val="3079373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Rasters</a:t>
            </a:r>
            <a:r>
              <a:rPr lang="en-US" dirty="0"/>
              <a:t> 1 and 3 includes wind vectors averaged through the lowest 500 m </a:t>
            </a:r>
            <a:r>
              <a:rPr lang="en-US" dirty="0" err="1"/>
              <a:t>agl</a:t>
            </a:r>
            <a:r>
              <a:rPr lang="en-US" dirty="0"/>
              <a:t> from the full resolution Global Data Assimilation System (GDAS) at (a) 00:00 UTC (09:00 LT) and (c) 06:00 UTC (15:00 LT).</a:t>
            </a:r>
          </a:p>
        </p:txBody>
      </p:sp>
      <p:sp>
        <p:nvSpPr>
          <p:cNvPr id="4" name="Slide Number Placeholder 3"/>
          <p:cNvSpPr>
            <a:spLocks noGrp="1"/>
          </p:cNvSpPr>
          <p:nvPr>
            <p:ph type="sldNum" sz="quarter" idx="10"/>
          </p:nvPr>
        </p:nvSpPr>
        <p:spPr/>
        <p:txBody>
          <a:bodyPr/>
          <a:lstStyle/>
          <a:p>
            <a:fld id="{030596C8-CA68-8D4D-A753-8A8CE22FF1AE}" type="slidenum">
              <a:rPr lang="en-US" smtClean="0"/>
              <a:t>5</a:t>
            </a:fld>
            <a:endParaRPr lang="en-US"/>
          </a:p>
        </p:txBody>
      </p:sp>
    </p:spTree>
    <p:extLst>
      <p:ext uri="{BB962C8B-B14F-4D97-AF65-F5344CB8AC3E}">
        <p14:creationId xmlns:p14="http://schemas.microsoft.com/office/powerpoint/2010/main" val="3033549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Overlaid are the boundary layer averaged wind vectors from the NAM-CONUS 3-km nest analysis for 16:00 UTC (09:00 LT), 20:00 UTC (13:00 LT), and 00:00 UTC (17:00 LT). </a:t>
            </a:r>
          </a:p>
        </p:txBody>
      </p:sp>
      <p:sp>
        <p:nvSpPr>
          <p:cNvPr id="4" name="Slide Number Placeholder 3"/>
          <p:cNvSpPr>
            <a:spLocks noGrp="1"/>
          </p:cNvSpPr>
          <p:nvPr>
            <p:ph type="sldNum" sz="quarter" idx="10"/>
          </p:nvPr>
        </p:nvSpPr>
        <p:spPr/>
        <p:txBody>
          <a:bodyPr/>
          <a:lstStyle/>
          <a:p>
            <a:fld id="{030596C8-CA68-8D4D-A753-8A8CE22FF1AE}" type="slidenum">
              <a:rPr lang="en-US" smtClean="0"/>
              <a:t>6</a:t>
            </a:fld>
            <a:endParaRPr lang="en-US"/>
          </a:p>
        </p:txBody>
      </p:sp>
    </p:spTree>
    <p:extLst>
      <p:ext uri="{BB962C8B-B14F-4D97-AF65-F5344CB8AC3E}">
        <p14:creationId xmlns:p14="http://schemas.microsoft.com/office/powerpoint/2010/main" val="1112385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005204-CB83-E045-8704-FDB4AB0881B9}" type="slidenum">
              <a:rPr lang="en-US" smtClean="0"/>
              <a:t>7</a:t>
            </a:fld>
            <a:endParaRPr lang="en-US"/>
          </a:p>
        </p:txBody>
      </p:sp>
    </p:spTree>
    <p:extLst>
      <p:ext uri="{BB962C8B-B14F-4D97-AF65-F5344CB8AC3E}">
        <p14:creationId xmlns:p14="http://schemas.microsoft.com/office/powerpoint/2010/main" val="14025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Because of the gapless maps we created with </a:t>
            </a:r>
            <a:r>
              <a:rPr lang="en-US" baseline="0" dirty="0" err="1"/>
              <a:t>GeoTASO</a:t>
            </a:r>
            <a:r>
              <a:rPr lang="en-US" baseline="0" dirty="0"/>
              <a:t>, we are able to bin the data to mimic the spatial footprint of TEMPO, TROPOMI, and OMI.  These maps show LA and the plume extending from the pleasant </a:t>
            </a:r>
            <a:r>
              <a:rPr lang="en-US" baseline="0" dirty="0" err="1"/>
              <a:t>prarie</a:t>
            </a:r>
            <a:r>
              <a:rPr lang="en-US" baseline="0" dirty="0"/>
              <a:t> power plant in rural Wisconsin at the 750m resolution from </a:t>
            </a:r>
            <a:r>
              <a:rPr lang="en-US" baseline="0" dirty="0" err="1"/>
              <a:t>GeoTASO</a:t>
            </a:r>
            <a:r>
              <a:rPr lang="en-US" baseline="0" dirty="0"/>
              <a:t> and then </a:t>
            </a:r>
            <a:r>
              <a:rPr lang="en-US" baseline="0" dirty="0" err="1"/>
              <a:t>GeoTASO</a:t>
            </a:r>
            <a:r>
              <a:rPr lang="en-US" baseline="0" dirty="0"/>
              <a:t> binned up to the 4.4km x 2.1km footprint expected for TEMPO NO2. </a:t>
            </a:r>
          </a:p>
          <a:p>
            <a:endParaRPr lang="en-US" baseline="0" dirty="0"/>
          </a:p>
          <a:p>
            <a:r>
              <a:rPr lang="en-US" baseline="0" dirty="0"/>
              <a:t>We can see at many of the features are still conserved at this level.  With this data, we can then test what we can expect to see from a network of Pandora’s. </a:t>
            </a:r>
          </a:p>
        </p:txBody>
      </p:sp>
      <p:sp>
        <p:nvSpPr>
          <p:cNvPr id="4" name="Slide Number Placeholder 3"/>
          <p:cNvSpPr>
            <a:spLocks noGrp="1"/>
          </p:cNvSpPr>
          <p:nvPr>
            <p:ph type="sldNum" sz="quarter" idx="10"/>
          </p:nvPr>
        </p:nvSpPr>
        <p:spPr/>
        <p:txBody>
          <a:bodyPr/>
          <a:lstStyle/>
          <a:p>
            <a:fld id="{37005204-CB83-E045-8704-FDB4AB0881B9}" type="slidenum">
              <a:rPr lang="en-US" smtClean="0"/>
              <a:t>8</a:t>
            </a:fld>
            <a:endParaRPr lang="en-US"/>
          </a:p>
        </p:txBody>
      </p:sp>
    </p:spTree>
    <p:extLst>
      <p:ext uri="{BB962C8B-B14F-4D97-AF65-F5344CB8AC3E}">
        <p14:creationId xmlns:p14="http://schemas.microsoft.com/office/powerpoint/2010/main" val="2643399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Because of the gapless maps we created with </a:t>
            </a:r>
            <a:r>
              <a:rPr lang="en-US" baseline="0" dirty="0" err="1"/>
              <a:t>GeoTASO</a:t>
            </a:r>
            <a:r>
              <a:rPr lang="en-US" baseline="0" dirty="0"/>
              <a:t>, we are able to bin the data to mimic the spatial footprint of TEMPO, TROPOMI, and OMI.  These maps show LA and the plume extending from the pleasant </a:t>
            </a:r>
            <a:r>
              <a:rPr lang="en-US" baseline="0" dirty="0" err="1"/>
              <a:t>prarie</a:t>
            </a:r>
            <a:r>
              <a:rPr lang="en-US" baseline="0" dirty="0"/>
              <a:t> power plant in rural Wisconsin at the 750m resolution from </a:t>
            </a:r>
            <a:r>
              <a:rPr lang="en-US" baseline="0" dirty="0" err="1"/>
              <a:t>GeoTASO</a:t>
            </a:r>
            <a:r>
              <a:rPr lang="en-US" baseline="0" dirty="0"/>
              <a:t> and then </a:t>
            </a:r>
            <a:r>
              <a:rPr lang="en-US" baseline="0" dirty="0" err="1"/>
              <a:t>GeoTASO</a:t>
            </a:r>
            <a:r>
              <a:rPr lang="en-US" baseline="0" dirty="0"/>
              <a:t> binned up to the 4.4km x 2.1km footprint expected for TEMPO NO2. </a:t>
            </a:r>
          </a:p>
          <a:p>
            <a:endParaRPr lang="en-US" baseline="0" dirty="0"/>
          </a:p>
          <a:p>
            <a:r>
              <a:rPr lang="en-US" baseline="0" dirty="0"/>
              <a:t>We can see at many of the features are still conserved at this level.  With this data, we can then test what we can expect to see from a network of Pandora’s. </a:t>
            </a:r>
          </a:p>
        </p:txBody>
      </p:sp>
      <p:sp>
        <p:nvSpPr>
          <p:cNvPr id="4" name="Slide Number Placeholder 3"/>
          <p:cNvSpPr>
            <a:spLocks noGrp="1"/>
          </p:cNvSpPr>
          <p:nvPr>
            <p:ph type="sldNum" sz="quarter" idx="10"/>
          </p:nvPr>
        </p:nvSpPr>
        <p:spPr/>
        <p:txBody>
          <a:bodyPr/>
          <a:lstStyle/>
          <a:p>
            <a:fld id="{37005204-CB83-E045-8704-FDB4AB0881B9}" type="slidenum">
              <a:rPr lang="en-US" smtClean="0"/>
              <a:t>9</a:t>
            </a:fld>
            <a:endParaRPr lang="en-US"/>
          </a:p>
        </p:txBody>
      </p:sp>
    </p:spTree>
    <p:extLst>
      <p:ext uri="{BB962C8B-B14F-4D97-AF65-F5344CB8AC3E}">
        <p14:creationId xmlns:p14="http://schemas.microsoft.com/office/powerpoint/2010/main" val="2160594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Maps of </a:t>
            </a:r>
            <a:r>
              <a:rPr lang="en-US" sz="1200" kern="1200" dirty="0" err="1">
                <a:solidFill>
                  <a:schemeClr val="tx1"/>
                </a:solidFill>
                <a:effectLst/>
                <a:latin typeface="+mn-lt"/>
                <a:ea typeface="+mn-ea"/>
                <a:cs typeface="+mn-cs"/>
              </a:rPr>
              <a:t>GeoTASO</a:t>
            </a:r>
            <a:r>
              <a:rPr lang="en-US" sz="1200" kern="1200" dirty="0">
                <a:solidFill>
                  <a:schemeClr val="tx1"/>
                </a:solidFill>
                <a:effectLst/>
                <a:latin typeface="+mn-lt"/>
                <a:ea typeface="+mn-ea"/>
                <a:cs typeface="+mn-cs"/>
              </a:rPr>
              <a:t> 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DSCs over the LA Basin on June 27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2017.  Raster 1 from 08:30-10:00 LT is shown in a and b, Raster 2 from 12:15-13:45 LT is shown in c and d, and Raster 3 from 16:45-18:15 LT is shown in e and f.  Panels a, c, and e are at 750 m x 750 m resolution, whereas b, d, and f are the DSCs binned to 3 km x 3 km spatial resolution. Overlaid are the boundary layer averaged wind vectors from the NAM-CONUS 3-km nest analysis for 16:00 UTC (09:00 LT) in a and b, 20:00 UTC (13:00 LT) in c and d, and 00:00 UTC (17:00 LT) in e and f.</a:t>
            </a:r>
            <a:r>
              <a:rPr lang="en-US" dirty="0">
                <a:effectLst/>
              </a:rPr>
              <a:t> </a:t>
            </a:r>
          </a:p>
          <a:p>
            <a:endParaRPr lang="en-US" baseline="0" dirty="0">
              <a:effectLst/>
            </a:endParaRPr>
          </a:p>
          <a:p>
            <a:r>
              <a:rPr lang="en-US" baseline="0" dirty="0"/>
              <a:t>We can see at many of the features are still conserved at this level.  With this data, we can then test what we can expect to see from a network of Pandora’s. </a:t>
            </a:r>
          </a:p>
        </p:txBody>
      </p:sp>
      <p:sp>
        <p:nvSpPr>
          <p:cNvPr id="4" name="Slide Number Placeholder 3"/>
          <p:cNvSpPr>
            <a:spLocks noGrp="1"/>
          </p:cNvSpPr>
          <p:nvPr>
            <p:ph type="sldNum" sz="quarter" idx="10"/>
          </p:nvPr>
        </p:nvSpPr>
        <p:spPr/>
        <p:txBody>
          <a:bodyPr/>
          <a:lstStyle/>
          <a:p>
            <a:fld id="{37005204-CB83-E045-8704-FDB4AB0881B9}" type="slidenum">
              <a:rPr lang="en-US" smtClean="0"/>
              <a:t>10</a:t>
            </a:fld>
            <a:endParaRPr lang="en-US"/>
          </a:p>
        </p:txBody>
      </p:sp>
    </p:spTree>
    <p:extLst>
      <p:ext uri="{BB962C8B-B14F-4D97-AF65-F5344CB8AC3E}">
        <p14:creationId xmlns:p14="http://schemas.microsoft.com/office/powerpoint/2010/main" val="3462115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BE739C-EBB5-824C-87A9-C78136A76055}" type="datetimeFigureOut">
              <a:rPr lang="en-US" smtClean="0"/>
              <a:t>6/6/18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8155EB-5B25-124A-9C60-EA83ACA2623A}" type="slidenum">
              <a:rPr lang="en-US" smtClean="0"/>
              <a:t>‹#›</a:t>
            </a:fld>
            <a:endParaRPr lang="en-US"/>
          </a:p>
        </p:txBody>
      </p:sp>
    </p:spTree>
    <p:extLst>
      <p:ext uri="{BB962C8B-B14F-4D97-AF65-F5344CB8AC3E}">
        <p14:creationId xmlns:p14="http://schemas.microsoft.com/office/powerpoint/2010/main" val="3351080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BE739C-EBB5-824C-87A9-C78136A76055}" type="datetimeFigureOut">
              <a:rPr lang="en-US" smtClean="0"/>
              <a:t>6/6/18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8155EB-5B25-124A-9C60-EA83ACA2623A}" type="slidenum">
              <a:rPr lang="en-US" smtClean="0"/>
              <a:t>‹#›</a:t>
            </a:fld>
            <a:endParaRPr lang="en-US"/>
          </a:p>
        </p:txBody>
      </p:sp>
    </p:spTree>
    <p:extLst>
      <p:ext uri="{BB962C8B-B14F-4D97-AF65-F5344CB8AC3E}">
        <p14:creationId xmlns:p14="http://schemas.microsoft.com/office/powerpoint/2010/main" val="25374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BE739C-EBB5-824C-87A9-C78136A76055}" type="datetimeFigureOut">
              <a:rPr lang="en-US" smtClean="0"/>
              <a:t>6/6/18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8155EB-5B25-124A-9C60-EA83ACA2623A}" type="slidenum">
              <a:rPr lang="en-US" smtClean="0"/>
              <a:t>‹#›</a:t>
            </a:fld>
            <a:endParaRPr lang="en-US"/>
          </a:p>
        </p:txBody>
      </p:sp>
    </p:spTree>
    <p:extLst>
      <p:ext uri="{BB962C8B-B14F-4D97-AF65-F5344CB8AC3E}">
        <p14:creationId xmlns:p14="http://schemas.microsoft.com/office/powerpoint/2010/main" val="1531437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BE739C-EBB5-824C-87A9-C78136A76055}" type="datetimeFigureOut">
              <a:rPr lang="en-US" smtClean="0"/>
              <a:t>6/6/18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8155EB-5B25-124A-9C60-EA83ACA2623A}" type="slidenum">
              <a:rPr lang="en-US" smtClean="0"/>
              <a:t>‹#›</a:t>
            </a:fld>
            <a:endParaRPr lang="en-US"/>
          </a:p>
        </p:txBody>
      </p:sp>
    </p:spTree>
    <p:extLst>
      <p:ext uri="{BB962C8B-B14F-4D97-AF65-F5344CB8AC3E}">
        <p14:creationId xmlns:p14="http://schemas.microsoft.com/office/powerpoint/2010/main" val="2209130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BE739C-EBB5-824C-87A9-C78136A76055}" type="datetimeFigureOut">
              <a:rPr lang="en-US" smtClean="0"/>
              <a:t>6/6/18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8155EB-5B25-124A-9C60-EA83ACA2623A}" type="slidenum">
              <a:rPr lang="en-US" smtClean="0"/>
              <a:t>‹#›</a:t>
            </a:fld>
            <a:endParaRPr lang="en-US"/>
          </a:p>
        </p:txBody>
      </p:sp>
    </p:spTree>
    <p:extLst>
      <p:ext uri="{BB962C8B-B14F-4D97-AF65-F5344CB8AC3E}">
        <p14:creationId xmlns:p14="http://schemas.microsoft.com/office/powerpoint/2010/main" val="488807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BE739C-EBB5-824C-87A9-C78136A76055}" type="datetimeFigureOut">
              <a:rPr lang="en-US" smtClean="0"/>
              <a:t>6/6/18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8155EB-5B25-124A-9C60-EA83ACA2623A}" type="slidenum">
              <a:rPr lang="en-US" smtClean="0"/>
              <a:t>‹#›</a:t>
            </a:fld>
            <a:endParaRPr lang="en-US"/>
          </a:p>
        </p:txBody>
      </p:sp>
    </p:spTree>
    <p:extLst>
      <p:ext uri="{BB962C8B-B14F-4D97-AF65-F5344CB8AC3E}">
        <p14:creationId xmlns:p14="http://schemas.microsoft.com/office/powerpoint/2010/main" val="3845215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BE739C-EBB5-824C-87A9-C78136A76055}" type="datetimeFigureOut">
              <a:rPr lang="en-US" smtClean="0"/>
              <a:t>6/6/18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8155EB-5B25-124A-9C60-EA83ACA2623A}" type="slidenum">
              <a:rPr lang="en-US" smtClean="0"/>
              <a:t>‹#›</a:t>
            </a:fld>
            <a:endParaRPr lang="en-US"/>
          </a:p>
        </p:txBody>
      </p:sp>
    </p:spTree>
    <p:extLst>
      <p:ext uri="{BB962C8B-B14F-4D97-AF65-F5344CB8AC3E}">
        <p14:creationId xmlns:p14="http://schemas.microsoft.com/office/powerpoint/2010/main" val="2499532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BE739C-EBB5-824C-87A9-C78136A76055}" type="datetimeFigureOut">
              <a:rPr lang="en-US" smtClean="0"/>
              <a:t>6/6/18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8155EB-5B25-124A-9C60-EA83ACA2623A}" type="slidenum">
              <a:rPr lang="en-US" smtClean="0"/>
              <a:t>‹#›</a:t>
            </a:fld>
            <a:endParaRPr lang="en-US"/>
          </a:p>
        </p:txBody>
      </p:sp>
    </p:spTree>
    <p:extLst>
      <p:ext uri="{BB962C8B-B14F-4D97-AF65-F5344CB8AC3E}">
        <p14:creationId xmlns:p14="http://schemas.microsoft.com/office/powerpoint/2010/main" val="1487071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BE739C-EBB5-824C-87A9-C78136A76055}" type="datetimeFigureOut">
              <a:rPr lang="en-US" smtClean="0"/>
              <a:t>6/6/18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8155EB-5B25-124A-9C60-EA83ACA2623A}" type="slidenum">
              <a:rPr lang="en-US" smtClean="0"/>
              <a:t>‹#›</a:t>
            </a:fld>
            <a:endParaRPr lang="en-US"/>
          </a:p>
        </p:txBody>
      </p:sp>
    </p:spTree>
    <p:extLst>
      <p:ext uri="{BB962C8B-B14F-4D97-AF65-F5344CB8AC3E}">
        <p14:creationId xmlns:p14="http://schemas.microsoft.com/office/powerpoint/2010/main" val="2979358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BE739C-EBB5-824C-87A9-C78136A76055}" type="datetimeFigureOut">
              <a:rPr lang="en-US" smtClean="0"/>
              <a:t>6/6/18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8155EB-5B25-124A-9C60-EA83ACA2623A}" type="slidenum">
              <a:rPr lang="en-US" smtClean="0"/>
              <a:t>‹#›</a:t>
            </a:fld>
            <a:endParaRPr lang="en-US"/>
          </a:p>
        </p:txBody>
      </p:sp>
    </p:spTree>
    <p:extLst>
      <p:ext uri="{BB962C8B-B14F-4D97-AF65-F5344CB8AC3E}">
        <p14:creationId xmlns:p14="http://schemas.microsoft.com/office/powerpoint/2010/main" val="1184326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BE739C-EBB5-824C-87A9-C78136A76055}" type="datetimeFigureOut">
              <a:rPr lang="en-US" smtClean="0"/>
              <a:t>6/6/18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8155EB-5B25-124A-9C60-EA83ACA2623A}" type="slidenum">
              <a:rPr lang="en-US" smtClean="0"/>
              <a:t>‹#›</a:t>
            </a:fld>
            <a:endParaRPr lang="en-US"/>
          </a:p>
        </p:txBody>
      </p:sp>
    </p:spTree>
    <p:extLst>
      <p:ext uri="{BB962C8B-B14F-4D97-AF65-F5344CB8AC3E}">
        <p14:creationId xmlns:p14="http://schemas.microsoft.com/office/powerpoint/2010/main" val="3088842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E739C-EBB5-824C-87A9-C78136A76055}" type="datetimeFigureOut">
              <a:rPr lang="en-US" smtClean="0"/>
              <a:t>6/6/18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8155EB-5B25-124A-9C60-EA83ACA2623A}" type="slidenum">
              <a:rPr lang="en-US" smtClean="0"/>
              <a:t>‹#›</a:t>
            </a:fld>
            <a:endParaRPr lang="en-US" dirty="0"/>
          </a:p>
        </p:txBody>
      </p:sp>
      <p:sp>
        <p:nvSpPr>
          <p:cNvPr id="8" name="Footer Placeholder 4">
            <a:extLst>
              <a:ext uri="{FF2B5EF4-FFF2-40B4-BE49-F238E27FC236}">
                <a16:creationId xmlns:a16="http://schemas.microsoft.com/office/drawing/2014/main" id="{B5486864-AAB0-654F-9450-1A57399FAF9B}"/>
              </a:ext>
            </a:extLst>
          </p:cNvPr>
          <p:cNvSpPr txBox="1">
            <a:spLocks/>
          </p:cNvSpPr>
          <p:nvPr userDrawn="1"/>
        </p:nvSpPr>
        <p:spPr>
          <a:xfrm>
            <a:off x="11725096" y="6515735"/>
            <a:ext cx="466904" cy="205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0470A5D-31AC-B740-9369-01744BF5110A}" type="slidenum">
              <a:rPr lang="en-US" smtClean="0"/>
              <a:pPr algn="r"/>
              <a:t>‹#›</a:t>
            </a:fld>
            <a:endParaRPr lang="en-US" dirty="0"/>
          </a:p>
        </p:txBody>
      </p:sp>
    </p:spTree>
    <p:extLst>
      <p:ext uri="{BB962C8B-B14F-4D97-AF65-F5344CB8AC3E}">
        <p14:creationId xmlns:p14="http://schemas.microsoft.com/office/powerpoint/2010/main" val="424410400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6.tif"/><Relationship Id="rId5" Type="http://schemas.openxmlformats.org/officeDocument/2006/relationships/image" Target="../media/image25.jp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tiff"/><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tif"/><Relationship Id="rId4" Type="http://schemas.openxmlformats.org/officeDocument/2006/relationships/image" Target="../media/image7.tif"/></Relationships>
</file>

<file path=ppt/slides/_rels/slide5.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tif"/></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671C5-2130-F34E-9EC9-25BA1B849F21}"/>
              </a:ext>
            </a:extLst>
          </p:cNvPr>
          <p:cNvSpPr>
            <a:spLocks noGrp="1"/>
          </p:cNvSpPr>
          <p:nvPr>
            <p:ph type="ctrTitle"/>
          </p:nvPr>
        </p:nvSpPr>
        <p:spPr>
          <a:xfrm>
            <a:off x="2443163" y="1611890"/>
            <a:ext cx="9748837" cy="2387600"/>
          </a:xfrm>
        </p:spPr>
        <p:txBody>
          <a:bodyPr>
            <a:normAutofit fontScale="90000"/>
          </a:bodyPr>
          <a:lstStyle/>
          <a:p>
            <a:pPr algn="r"/>
            <a:r>
              <a:rPr lang="en-US" b="1" dirty="0">
                <a:ln>
                  <a:solidFill>
                    <a:schemeClr val="accent1">
                      <a:shade val="50000"/>
                    </a:schemeClr>
                  </a:solidFill>
                </a:ln>
                <a:latin typeface="Helvetica" pitchFamily="2" charset="0"/>
              </a:rPr>
              <a:t>Investigating spatiotemporal patterns and validation techniques using high resolution NO</a:t>
            </a:r>
            <a:r>
              <a:rPr lang="en-US" b="1" baseline="-25000" dirty="0">
                <a:ln>
                  <a:solidFill>
                    <a:schemeClr val="accent1">
                      <a:shade val="50000"/>
                    </a:schemeClr>
                  </a:solidFill>
                </a:ln>
                <a:latin typeface="Helvetica" pitchFamily="2" charset="0"/>
              </a:rPr>
              <a:t>2</a:t>
            </a:r>
            <a:r>
              <a:rPr lang="en-US" b="1" dirty="0">
                <a:ln>
                  <a:solidFill>
                    <a:schemeClr val="accent1">
                      <a:shade val="50000"/>
                    </a:schemeClr>
                  </a:solidFill>
                </a:ln>
                <a:latin typeface="Helvetica" pitchFamily="2" charset="0"/>
              </a:rPr>
              <a:t> data</a:t>
            </a:r>
          </a:p>
        </p:txBody>
      </p:sp>
      <p:sp>
        <p:nvSpPr>
          <p:cNvPr id="3" name="Subtitle 2">
            <a:extLst>
              <a:ext uri="{FF2B5EF4-FFF2-40B4-BE49-F238E27FC236}">
                <a16:creationId xmlns:a16="http://schemas.microsoft.com/office/drawing/2014/main" id="{3D459321-F0EC-FB4C-A6B0-7F62AC8F251C}"/>
              </a:ext>
            </a:extLst>
          </p:cNvPr>
          <p:cNvSpPr>
            <a:spLocks noGrp="1"/>
          </p:cNvSpPr>
          <p:nvPr>
            <p:ph type="subTitle" idx="1"/>
          </p:nvPr>
        </p:nvSpPr>
        <p:spPr>
          <a:xfrm>
            <a:off x="5511800" y="4183005"/>
            <a:ext cx="6680200" cy="703955"/>
          </a:xfrm>
          <a:solidFill>
            <a:schemeClr val="tx1">
              <a:alpha val="0"/>
            </a:schemeClr>
          </a:solidFill>
          <a:ln>
            <a:noFill/>
          </a:ln>
        </p:spPr>
        <p:txBody>
          <a:bodyPr>
            <a:normAutofit lnSpcReduction="10000"/>
          </a:bodyPr>
          <a:lstStyle/>
          <a:p>
            <a:pPr algn="r"/>
            <a:r>
              <a:rPr lang="en-US" b="1" dirty="0">
                <a:ln>
                  <a:solidFill>
                    <a:schemeClr val="accent1">
                      <a:shade val="50000"/>
                    </a:schemeClr>
                  </a:solidFill>
                </a:ln>
                <a:latin typeface="Helvetica" pitchFamily="2" charset="0"/>
              </a:rPr>
              <a:t>Pandora statistics, sensitivity to spatial resolution and diurnal insights </a:t>
            </a:r>
          </a:p>
        </p:txBody>
      </p:sp>
      <p:sp>
        <p:nvSpPr>
          <p:cNvPr id="5" name="TextBox 4">
            <a:extLst>
              <a:ext uri="{FF2B5EF4-FFF2-40B4-BE49-F238E27FC236}">
                <a16:creationId xmlns:a16="http://schemas.microsoft.com/office/drawing/2014/main" id="{370838B0-2F19-8344-8F96-D46D6DF142A0}"/>
              </a:ext>
            </a:extLst>
          </p:cNvPr>
          <p:cNvSpPr txBox="1"/>
          <p:nvPr/>
        </p:nvSpPr>
        <p:spPr>
          <a:xfrm>
            <a:off x="10058400" y="133004"/>
            <a:ext cx="2010037" cy="646331"/>
          </a:xfrm>
          <a:prstGeom prst="rect">
            <a:avLst/>
          </a:prstGeom>
          <a:noFill/>
          <a:ln>
            <a:noFill/>
          </a:ln>
        </p:spPr>
        <p:txBody>
          <a:bodyPr wrap="none" rtlCol="0">
            <a:spAutoFit/>
          </a:bodyPr>
          <a:lstStyle/>
          <a:p>
            <a:r>
              <a:rPr lang="en-US" b="1" dirty="0">
                <a:ln>
                  <a:solidFill>
                    <a:schemeClr val="tx1"/>
                  </a:solidFill>
                </a:ln>
                <a:solidFill>
                  <a:schemeClr val="bg1"/>
                </a:solidFill>
                <a:latin typeface="Helvetica" pitchFamily="2" charset="0"/>
              </a:rPr>
              <a:t>Los Angeles, CA</a:t>
            </a:r>
          </a:p>
          <a:p>
            <a:r>
              <a:rPr lang="en-US" b="1" dirty="0">
                <a:ln>
                  <a:solidFill>
                    <a:schemeClr val="tx1"/>
                  </a:solidFill>
                </a:ln>
                <a:solidFill>
                  <a:schemeClr val="bg1"/>
                </a:solidFill>
                <a:latin typeface="Helvetica" pitchFamily="2" charset="0"/>
              </a:rPr>
              <a:t>June 26</a:t>
            </a:r>
            <a:r>
              <a:rPr lang="en-US" b="1" baseline="30000" dirty="0">
                <a:ln>
                  <a:solidFill>
                    <a:schemeClr val="tx1"/>
                  </a:solidFill>
                </a:ln>
                <a:solidFill>
                  <a:schemeClr val="bg1"/>
                </a:solidFill>
                <a:latin typeface="Helvetica" pitchFamily="2" charset="0"/>
              </a:rPr>
              <a:t>th</a:t>
            </a:r>
            <a:r>
              <a:rPr lang="en-US" b="1" dirty="0">
                <a:ln>
                  <a:solidFill>
                    <a:schemeClr val="tx1"/>
                  </a:solidFill>
                </a:ln>
                <a:solidFill>
                  <a:schemeClr val="bg1"/>
                </a:solidFill>
                <a:latin typeface="Helvetica" pitchFamily="2" charset="0"/>
              </a:rPr>
              <a:t>, 2017</a:t>
            </a:r>
          </a:p>
        </p:txBody>
      </p:sp>
      <p:sp>
        <p:nvSpPr>
          <p:cNvPr id="6" name="Subtitle 2">
            <a:extLst>
              <a:ext uri="{FF2B5EF4-FFF2-40B4-BE49-F238E27FC236}">
                <a16:creationId xmlns:a16="http://schemas.microsoft.com/office/drawing/2014/main" id="{B7C3AD49-D956-1C41-8F03-10D3CC897FD0}"/>
              </a:ext>
            </a:extLst>
          </p:cNvPr>
          <p:cNvSpPr txBox="1">
            <a:spLocks/>
          </p:cNvSpPr>
          <p:nvPr/>
        </p:nvSpPr>
        <p:spPr>
          <a:xfrm>
            <a:off x="7181850" y="5447030"/>
            <a:ext cx="5010150" cy="770890"/>
          </a:xfrm>
          <a:prstGeom prst="rect">
            <a:avLst/>
          </a:prstGeom>
          <a:solidFill>
            <a:schemeClr val="tx1">
              <a:alpha val="0"/>
            </a:schemeClr>
          </a:solidFill>
          <a:ln>
            <a:noFill/>
          </a:ln>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r>
              <a:rPr lang="en-US" sz="2400" b="1" dirty="0">
                <a:ln>
                  <a:solidFill>
                    <a:schemeClr val="accent1">
                      <a:shade val="50000"/>
                    </a:schemeClr>
                  </a:solidFill>
                </a:ln>
                <a:latin typeface="Helvetica" pitchFamily="2" charset="0"/>
              </a:rPr>
              <a:t>Laura Judd, NASA </a:t>
            </a:r>
            <a:r>
              <a:rPr lang="en-US" sz="2400" b="1" dirty="0" err="1">
                <a:ln>
                  <a:solidFill>
                    <a:schemeClr val="accent1">
                      <a:shade val="50000"/>
                    </a:schemeClr>
                  </a:solidFill>
                </a:ln>
                <a:latin typeface="Helvetica" pitchFamily="2" charset="0"/>
              </a:rPr>
              <a:t>LaRC</a:t>
            </a:r>
            <a:r>
              <a:rPr lang="en-US" sz="2400" b="1" dirty="0">
                <a:ln>
                  <a:solidFill>
                    <a:schemeClr val="accent1">
                      <a:shade val="50000"/>
                    </a:schemeClr>
                  </a:solidFill>
                </a:ln>
                <a:latin typeface="Helvetica" pitchFamily="2" charset="0"/>
              </a:rPr>
              <a:t>/USRA</a:t>
            </a:r>
            <a:br>
              <a:rPr lang="en-US" sz="2400" b="1" dirty="0">
                <a:ln>
                  <a:solidFill>
                    <a:schemeClr val="accent1">
                      <a:shade val="50000"/>
                    </a:schemeClr>
                  </a:solidFill>
                </a:ln>
                <a:latin typeface="Helvetica" pitchFamily="2" charset="0"/>
              </a:rPr>
            </a:br>
            <a:r>
              <a:rPr lang="en-US" sz="2400" b="1" dirty="0">
                <a:ln>
                  <a:solidFill>
                    <a:schemeClr val="accent1">
                      <a:shade val="50000"/>
                    </a:schemeClr>
                  </a:solidFill>
                </a:ln>
                <a:latin typeface="Helvetica" pitchFamily="2" charset="0"/>
              </a:rPr>
              <a:t>Jay Al-Saadi, NASA </a:t>
            </a:r>
            <a:r>
              <a:rPr lang="en-US" sz="2400" b="1" dirty="0" err="1">
                <a:ln>
                  <a:solidFill>
                    <a:schemeClr val="accent1">
                      <a:shade val="50000"/>
                    </a:schemeClr>
                  </a:solidFill>
                </a:ln>
                <a:latin typeface="Helvetica" pitchFamily="2" charset="0"/>
              </a:rPr>
              <a:t>LaRC</a:t>
            </a:r>
            <a:endParaRPr lang="en-US" sz="2400" b="1" dirty="0">
              <a:ln>
                <a:solidFill>
                  <a:schemeClr val="accent1">
                    <a:shade val="50000"/>
                  </a:schemeClr>
                </a:solidFill>
              </a:ln>
              <a:latin typeface="Helvetica" pitchFamily="2" charset="0"/>
            </a:endParaRPr>
          </a:p>
        </p:txBody>
      </p:sp>
      <p:sp>
        <p:nvSpPr>
          <p:cNvPr id="7" name="Subtitle 2">
            <a:extLst>
              <a:ext uri="{FF2B5EF4-FFF2-40B4-BE49-F238E27FC236}">
                <a16:creationId xmlns:a16="http://schemas.microsoft.com/office/drawing/2014/main" id="{572CE4B7-F4F2-D54E-AFD0-BBDC28842569}"/>
              </a:ext>
            </a:extLst>
          </p:cNvPr>
          <p:cNvSpPr txBox="1">
            <a:spLocks/>
          </p:cNvSpPr>
          <p:nvPr/>
        </p:nvSpPr>
        <p:spPr>
          <a:xfrm>
            <a:off x="2240281" y="6482080"/>
            <a:ext cx="7670799" cy="355600"/>
          </a:xfrm>
          <a:prstGeom prst="rect">
            <a:avLst/>
          </a:prstGeom>
          <a:solidFill>
            <a:schemeClr val="tx1">
              <a:alpha val="0"/>
            </a:schemeClr>
          </a:solidFill>
          <a:ln>
            <a:noFill/>
          </a:ln>
        </p:spPr>
        <p:txBody>
          <a:bodyPr vert="horz" lIns="91440" tIns="45720" rIns="91440" bIns="45720" rtlCol="0">
            <a:normAutofit fontScale="85000"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ln>
                  <a:solidFill>
                    <a:schemeClr val="accent1">
                      <a:shade val="50000"/>
                    </a:schemeClr>
                  </a:solidFill>
                </a:ln>
                <a:latin typeface="Helvetica" pitchFamily="2" charset="0"/>
              </a:rPr>
              <a:t>6</a:t>
            </a:r>
            <a:r>
              <a:rPr lang="en-US" sz="2400" b="1" baseline="30000" dirty="0">
                <a:ln>
                  <a:solidFill>
                    <a:schemeClr val="accent1">
                      <a:shade val="50000"/>
                    </a:schemeClr>
                  </a:solidFill>
                </a:ln>
                <a:latin typeface="Helvetica" pitchFamily="2" charset="0"/>
              </a:rPr>
              <a:t>th</a:t>
            </a:r>
            <a:r>
              <a:rPr lang="en-US" sz="2400" b="1" dirty="0">
                <a:ln>
                  <a:solidFill>
                    <a:schemeClr val="accent1">
                      <a:shade val="50000"/>
                    </a:schemeClr>
                  </a:solidFill>
                </a:ln>
                <a:latin typeface="Helvetica" pitchFamily="2" charset="0"/>
              </a:rPr>
              <a:t> TEMPO Science Team Meeting, June 6-7 2018, Boulder, CO</a:t>
            </a:r>
          </a:p>
        </p:txBody>
      </p:sp>
    </p:spTree>
    <p:extLst>
      <p:ext uri="{BB962C8B-B14F-4D97-AF65-F5344CB8AC3E}">
        <p14:creationId xmlns:p14="http://schemas.microsoft.com/office/powerpoint/2010/main" val="1312408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9"/>
          <p:cNvSpPr txBox="1">
            <a:spLocks/>
          </p:cNvSpPr>
          <p:nvPr/>
        </p:nvSpPr>
        <p:spPr>
          <a:xfrm>
            <a:off x="0" y="0"/>
            <a:ext cx="12192001" cy="5303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Helvetica" pitchFamily="2" charset="0"/>
              </a:rPr>
              <a:t>Upscaling </a:t>
            </a:r>
            <a:r>
              <a:rPr lang="en-US" sz="2800" b="1" dirty="0" err="1">
                <a:latin typeface="Helvetica" pitchFamily="2" charset="0"/>
              </a:rPr>
              <a:t>GeoTASO</a:t>
            </a:r>
            <a:r>
              <a:rPr lang="en-US" sz="2800" b="1" dirty="0">
                <a:latin typeface="Helvetica" pitchFamily="2" charset="0"/>
              </a:rPr>
              <a:t> NO</a:t>
            </a:r>
            <a:r>
              <a:rPr lang="en-US" sz="2800" b="1" baseline="-25000" dirty="0">
                <a:latin typeface="Helvetica" pitchFamily="2" charset="0"/>
              </a:rPr>
              <a:t>2</a:t>
            </a:r>
            <a:r>
              <a:rPr lang="en-US" sz="2800" b="1" dirty="0">
                <a:latin typeface="Helvetica" pitchFamily="2" charset="0"/>
              </a:rPr>
              <a:t>: Native vs TEMPO resolution</a:t>
            </a:r>
          </a:p>
        </p:txBody>
      </p:sp>
      <p:pic>
        <p:nvPicPr>
          <p:cNvPr id="8" name="Picture 7">
            <a:extLst>
              <a:ext uri="{FF2B5EF4-FFF2-40B4-BE49-F238E27FC236}">
                <a16:creationId xmlns:a16="http://schemas.microsoft.com/office/drawing/2014/main" id="{0E29F364-C61B-F24B-A94D-F324FE8939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5110" y="752105"/>
            <a:ext cx="6983491" cy="6133327"/>
          </a:xfrm>
          <a:prstGeom prst="rect">
            <a:avLst/>
          </a:prstGeom>
        </p:spPr>
      </p:pic>
      <p:sp>
        <p:nvSpPr>
          <p:cNvPr id="3" name="TextBox 2">
            <a:extLst>
              <a:ext uri="{FF2B5EF4-FFF2-40B4-BE49-F238E27FC236}">
                <a16:creationId xmlns:a16="http://schemas.microsoft.com/office/drawing/2014/main" id="{08798711-CA32-C84C-BA29-8223D2D3894F}"/>
              </a:ext>
            </a:extLst>
          </p:cNvPr>
          <p:cNvSpPr txBox="1"/>
          <p:nvPr/>
        </p:nvSpPr>
        <p:spPr>
          <a:xfrm>
            <a:off x="2935224" y="434963"/>
            <a:ext cx="2240280" cy="369332"/>
          </a:xfrm>
          <a:prstGeom prst="rect">
            <a:avLst/>
          </a:prstGeom>
          <a:noFill/>
        </p:spPr>
        <p:txBody>
          <a:bodyPr wrap="square" rtlCol="0">
            <a:spAutoFit/>
          </a:bodyPr>
          <a:lstStyle/>
          <a:p>
            <a:pPr algn="r"/>
            <a:r>
              <a:rPr lang="en-US" b="1" dirty="0"/>
              <a:t>750m x 750m</a:t>
            </a:r>
          </a:p>
        </p:txBody>
      </p:sp>
      <p:sp>
        <p:nvSpPr>
          <p:cNvPr id="9" name="TextBox 8">
            <a:extLst>
              <a:ext uri="{FF2B5EF4-FFF2-40B4-BE49-F238E27FC236}">
                <a16:creationId xmlns:a16="http://schemas.microsoft.com/office/drawing/2014/main" id="{5C5FE654-DFAA-B44A-A8D1-89BBA15010EE}"/>
              </a:ext>
            </a:extLst>
          </p:cNvPr>
          <p:cNvSpPr txBox="1"/>
          <p:nvPr/>
        </p:nvSpPr>
        <p:spPr>
          <a:xfrm>
            <a:off x="6222493" y="413478"/>
            <a:ext cx="4631436" cy="369332"/>
          </a:xfrm>
          <a:prstGeom prst="rect">
            <a:avLst/>
          </a:prstGeom>
          <a:noFill/>
        </p:spPr>
        <p:txBody>
          <a:bodyPr wrap="square" rtlCol="0">
            <a:spAutoFit/>
          </a:bodyPr>
          <a:lstStyle/>
          <a:p>
            <a:r>
              <a:rPr lang="en-US" b="1" dirty="0"/>
              <a:t>3km x 3km (approx. TEMPO native pixel area)</a:t>
            </a:r>
          </a:p>
        </p:txBody>
      </p:sp>
      <p:sp>
        <p:nvSpPr>
          <p:cNvPr id="10" name="TextBox 9">
            <a:extLst>
              <a:ext uri="{FF2B5EF4-FFF2-40B4-BE49-F238E27FC236}">
                <a16:creationId xmlns:a16="http://schemas.microsoft.com/office/drawing/2014/main" id="{6715E060-5FF8-5C43-BC0D-EE35EE0CA18E}"/>
              </a:ext>
            </a:extLst>
          </p:cNvPr>
          <p:cNvSpPr txBox="1"/>
          <p:nvPr/>
        </p:nvSpPr>
        <p:spPr>
          <a:xfrm>
            <a:off x="320040" y="2054352"/>
            <a:ext cx="2240280" cy="369332"/>
          </a:xfrm>
          <a:prstGeom prst="rect">
            <a:avLst/>
          </a:prstGeom>
          <a:noFill/>
        </p:spPr>
        <p:txBody>
          <a:bodyPr wrap="square" rtlCol="0">
            <a:spAutoFit/>
          </a:bodyPr>
          <a:lstStyle/>
          <a:p>
            <a:pPr algn="r"/>
            <a:r>
              <a:rPr lang="en-US" dirty="0">
                <a:solidFill>
                  <a:schemeClr val="accent3">
                    <a:lumMod val="60000"/>
                    <a:lumOff val="40000"/>
                  </a:schemeClr>
                </a:solidFill>
              </a:rPr>
              <a:t>08:30-10:00 LT</a:t>
            </a:r>
          </a:p>
        </p:txBody>
      </p:sp>
      <p:sp>
        <p:nvSpPr>
          <p:cNvPr id="12" name="TextBox 11">
            <a:extLst>
              <a:ext uri="{FF2B5EF4-FFF2-40B4-BE49-F238E27FC236}">
                <a16:creationId xmlns:a16="http://schemas.microsoft.com/office/drawing/2014/main" id="{CB23547C-5E5B-6F48-ADB5-CFCF9694C2EA}"/>
              </a:ext>
            </a:extLst>
          </p:cNvPr>
          <p:cNvSpPr txBox="1"/>
          <p:nvPr/>
        </p:nvSpPr>
        <p:spPr>
          <a:xfrm>
            <a:off x="320040" y="3836908"/>
            <a:ext cx="2240280" cy="369332"/>
          </a:xfrm>
          <a:prstGeom prst="rect">
            <a:avLst/>
          </a:prstGeom>
          <a:noFill/>
        </p:spPr>
        <p:txBody>
          <a:bodyPr wrap="square" rtlCol="0">
            <a:spAutoFit/>
          </a:bodyPr>
          <a:lstStyle/>
          <a:p>
            <a:pPr algn="r"/>
            <a:r>
              <a:rPr lang="en-US" dirty="0">
                <a:solidFill>
                  <a:schemeClr val="accent3">
                    <a:lumMod val="60000"/>
                    <a:lumOff val="40000"/>
                  </a:schemeClr>
                </a:solidFill>
              </a:rPr>
              <a:t>12:15-13:45 LT</a:t>
            </a:r>
          </a:p>
        </p:txBody>
      </p:sp>
      <p:sp>
        <p:nvSpPr>
          <p:cNvPr id="13" name="TextBox 12">
            <a:extLst>
              <a:ext uri="{FF2B5EF4-FFF2-40B4-BE49-F238E27FC236}">
                <a16:creationId xmlns:a16="http://schemas.microsoft.com/office/drawing/2014/main" id="{F1956E8D-34E0-E64E-BF29-4BFEDCA46820}"/>
              </a:ext>
            </a:extLst>
          </p:cNvPr>
          <p:cNvSpPr txBox="1"/>
          <p:nvPr/>
        </p:nvSpPr>
        <p:spPr>
          <a:xfrm>
            <a:off x="320040" y="5614416"/>
            <a:ext cx="2240280" cy="369332"/>
          </a:xfrm>
          <a:prstGeom prst="rect">
            <a:avLst/>
          </a:prstGeom>
          <a:noFill/>
        </p:spPr>
        <p:txBody>
          <a:bodyPr wrap="square" rtlCol="0">
            <a:spAutoFit/>
          </a:bodyPr>
          <a:lstStyle/>
          <a:p>
            <a:pPr algn="r"/>
            <a:r>
              <a:rPr lang="en-US" dirty="0">
                <a:solidFill>
                  <a:schemeClr val="accent3">
                    <a:lumMod val="60000"/>
                    <a:lumOff val="40000"/>
                  </a:schemeClr>
                </a:solidFill>
              </a:rPr>
              <a:t>16:45-18:15 LT</a:t>
            </a:r>
          </a:p>
        </p:txBody>
      </p:sp>
      <p:sp>
        <p:nvSpPr>
          <p:cNvPr id="15" name="TextBox 14">
            <a:extLst>
              <a:ext uri="{FF2B5EF4-FFF2-40B4-BE49-F238E27FC236}">
                <a16:creationId xmlns:a16="http://schemas.microsoft.com/office/drawing/2014/main" id="{249C5566-452C-3C45-9A06-66C6718AA474}"/>
              </a:ext>
            </a:extLst>
          </p:cNvPr>
          <p:cNvSpPr txBox="1"/>
          <p:nvPr/>
        </p:nvSpPr>
        <p:spPr>
          <a:xfrm>
            <a:off x="9578600" y="2054352"/>
            <a:ext cx="2240280" cy="369332"/>
          </a:xfrm>
          <a:prstGeom prst="rect">
            <a:avLst/>
          </a:prstGeom>
          <a:noFill/>
        </p:spPr>
        <p:txBody>
          <a:bodyPr wrap="square" rtlCol="0">
            <a:spAutoFit/>
          </a:bodyPr>
          <a:lstStyle/>
          <a:p>
            <a:r>
              <a:rPr lang="en-US" dirty="0">
                <a:solidFill>
                  <a:schemeClr val="accent3">
                    <a:lumMod val="60000"/>
                    <a:lumOff val="40000"/>
                  </a:schemeClr>
                </a:solidFill>
              </a:rPr>
              <a:t>08:30-10:00 LT</a:t>
            </a:r>
          </a:p>
        </p:txBody>
      </p:sp>
      <p:sp>
        <p:nvSpPr>
          <p:cNvPr id="16" name="TextBox 15">
            <a:extLst>
              <a:ext uri="{FF2B5EF4-FFF2-40B4-BE49-F238E27FC236}">
                <a16:creationId xmlns:a16="http://schemas.microsoft.com/office/drawing/2014/main" id="{C8AAC2B0-7790-1842-8192-116F07282794}"/>
              </a:ext>
            </a:extLst>
          </p:cNvPr>
          <p:cNvSpPr txBox="1"/>
          <p:nvPr/>
        </p:nvSpPr>
        <p:spPr>
          <a:xfrm>
            <a:off x="9578600" y="3836908"/>
            <a:ext cx="2240280" cy="369332"/>
          </a:xfrm>
          <a:prstGeom prst="rect">
            <a:avLst/>
          </a:prstGeom>
          <a:noFill/>
        </p:spPr>
        <p:txBody>
          <a:bodyPr wrap="square" rtlCol="0">
            <a:spAutoFit/>
          </a:bodyPr>
          <a:lstStyle/>
          <a:p>
            <a:r>
              <a:rPr lang="en-US" dirty="0">
                <a:solidFill>
                  <a:schemeClr val="accent3">
                    <a:lumMod val="60000"/>
                    <a:lumOff val="40000"/>
                  </a:schemeClr>
                </a:solidFill>
              </a:rPr>
              <a:t>12:15-13:45 LT</a:t>
            </a:r>
          </a:p>
        </p:txBody>
      </p:sp>
      <p:sp>
        <p:nvSpPr>
          <p:cNvPr id="17" name="TextBox 16">
            <a:extLst>
              <a:ext uri="{FF2B5EF4-FFF2-40B4-BE49-F238E27FC236}">
                <a16:creationId xmlns:a16="http://schemas.microsoft.com/office/drawing/2014/main" id="{F863219C-C37E-D842-990A-0E187038BB2F}"/>
              </a:ext>
            </a:extLst>
          </p:cNvPr>
          <p:cNvSpPr txBox="1"/>
          <p:nvPr/>
        </p:nvSpPr>
        <p:spPr>
          <a:xfrm>
            <a:off x="9578600" y="5614416"/>
            <a:ext cx="2240280" cy="369332"/>
          </a:xfrm>
          <a:prstGeom prst="rect">
            <a:avLst/>
          </a:prstGeom>
          <a:noFill/>
        </p:spPr>
        <p:txBody>
          <a:bodyPr wrap="square" rtlCol="0">
            <a:spAutoFit/>
          </a:bodyPr>
          <a:lstStyle/>
          <a:p>
            <a:r>
              <a:rPr lang="en-US" dirty="0">
                <a:solidFill>
                  <a:schemeClr val="accent3">
                    <a:lumMod val="60000"/>
                    <a:lumOff val="40000"/>
                  </a:schemeClr>
                </a:solidFill>
              </a:rPr>
              <a:t>16:45-18:15 LT</a:t>
            </a:r>
          </a:p>
        </p:txBody>
      </p:sp>
    </p:spTree>
    <p:extLst>
      <p:ext uri="{BB962C8B-B14F-4D97-AF65-F5344CB8AC3E}">
        <p14:creationId xmlns:p14="http://schemas.microsoft.com/office/powerpoint/2010/main" val="3006952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E0FE909-CCC0-7F46-BEDD-2D0A9F9ACD3D}"/>
              </a:ext>
            </a:extLst>
          </p:cNvPr>
          <p:cNvSpPr/>
          <p:nvPr/>
        </p:nvSpPr>
        <p:spPr>
          <a:xfrm>
            <a:off x="6143995" y="95254"/>
            <a:ext cx="5943600" cy="644303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Helvetica" pitchFamily="2" charset="0"/>
            </a:endParaRPr>
          </a:p>
        </p:txBody>
      </p:sp>
      <p:sp>
        <p:nvSpPr>
          <p:cNvPr id="14" name="Rectangle 13">
            <a:extLst>
              <a:ext uri="{FF2B5EF4-FFF2-40B4-BE49-F238E27FC236}">
                <a16:creationId xmlns:a16="http://schemas.microsoft.com/office/drawing/2014/main" id="{0A4231E3-8D3A-FC45-AFF5-7FA9D60E224A}"/>
              </a:ext>
            </a:extLst>
          </p:cNvPr>
          <p:cNvSpPr/>
          <p:nvPr/>
        </p:nvSpPr>
        <p:spPr>
          <a:xfrm>
            <a:off x="84973" y="95255"/>
            <a:ext cx="5943600" cy="6443038"/>
          </a:xfrm>
          <a:prstGeom prst="rect">
            <a:avLst/>
          </a:prstGeom>
          <a:solidFill>
            <a:schemeClr val="tx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Helvetica" pitchFamily="2" charset="0"/>
            </a:endParaRPr>
          </a:p>
        </p:txBody>
      </p:sp>
      <p:pic>
        <p:nvPicPr>
          <p:cNvPr id="7" name="Picture 6">
            <a:extLst>
              <a:ext uri="{FF2B5EF4-FFF2-40B4-BE49-F238E27FC236}">
                <a16:creationId xmlns:a16="http://schemas.microsoft.com/office/drawing/2014/main" id="{F58CB26C-F032-554E-8C96-E3D56C6943C2}"/>
              </a:ext>
            </a:extLst>
          </p:cNvPr>
          <p:cNvPicPr>
            <a:picLocks noChangeAspect="1"/>
          </p:cNvPicPr>
          <p:nvPr/>
        </p:nvPicPr>
        <p:blipFill rotWithShape="1">
          <a:blip r:embed="rId3"/>
          <a:srcRect l="6975" r="3110"/>
          <a:stretch/>
        </p:blipFill>
        <p:spPr>
          <a:xfrm>
            <a:off x="144409" y="714085"/>
            <a:ext cx="5824728" cy="4938820"/>
          </a:xfrm>
          <a:prstGeom prst="rect">
            <a:avLst/>
          </a:prstGeom>
          <a:ln>
            <a:solidFill>
              <a:schemeClr val="bg1"/>
            </a:solidFill>
          </a:ln>
        </p:spPr>
      </p:pic>
      <p:sp>
        <p:nvSpPr>
          <p:cNvPr id="8" name="TextBox 7">
            <a:extLst>
              <a:ext uri="{FF2B5EF4-FFF2-40B4-BE49-F238E27FC236}">
                <a16:creationId xmlns:a16="http://schemas.microsoft.com/office/drawing/2014/main" id="{60F97952-4383-7941-9071-67DFFEB17445}"/>
              </a:ext>
            </a:extLst>
          </p:cNvPr>
          <p:cNvSpPr txBox="1"/>
          <p:nvPr/>
        </p:nvSpPr>
        <p:spPr>
          <a:xfrm>
            <a:off x="1588233" y="5672127"/>
            <a:ext cx="2890189" cy="923330"/>
          </a:xfrm>
          <a:prstGeom prst="rect">
            <a:avLst/>
          </a:prstGeom>
          <a:noFill/>
        </p:spPr>
        <p:txBody>
          <a:bodyPr wrap="square" rtlCol="0">
            <a:spAutoFit/>
          </a:bodyPr>
          <a:lstStyle/>
          <a:p>
            <a:pPr algn="ctr"/>
            <a:r>
              <a:rPr lang="en-US" b="1" dirty="0">
                <a:latin typeface="Helvetica" pitchFamily="2" charset="0"/>
              </a:rPr>
              <a:t>y=0.99x-2.4x10</a:t>
            </a:r>
            <a:r>
              <a:rPr lang="en-US" b="1" baseline="30000" dirty="0">
                <a:latin typeface="Helvetica" pitchFamily="2" charset="0"/>
              </a:rPr>
              <a:t>15</a:t>
            </a:r>
          </a:p>
          <a:p>
            <a:pPr algn="ctr"/>
            <a:r>
              <a:rPr lang="en-US" b="1" dirty="0">
                <a:latin typeface="Helvetica" pitchFamily="2" charset="0"/>
              </a:rPr>
              <a:t>r</a:t>
            </a:r>
            <a:r>
              <a:rPr lang="en-US" b="1" baseline="30000" dirty="0">
                <a:latin typeface="Helvetica" pitchFamily="2" charset="0"/>
              </a:rPr>
              <a:t>2</a:t>
            </a:r>
            <a:r>
              <a:rPr lang="en-US" b="1" dirty="0">
                <a:latin typeface="Helvetica" pitchFamily="2" charset="0"/>
              </a:rPr>
              <a:t>=0.86</a:t>
            </a:r>
          </a:p>
          <a:p>
            <a:pPr algn="ctr"/>
            <a:r>
              <a:rPr lang="en-US" b="1" dirty="0">
                <a:latin typeface="Helvetica" pitchFamily="2" charset="0"/>
              </a:rPr>
              <a:t>n=87</a:t>
            </a:r>
          </a:p>
        </p:txBody>
      </p:sp>
      <p:sp>
        <p:nvSpPr>
          <p:cNvPr id="9" name="TextBox 8">
            <a:extLst>
              <a:ext uri="{FF2B5EF4-FFF2-40B4-BE49-F238E27FC236}">
                <a16:creationId xmlns:a16="http://schemas.microsoft.com/office/drawing/2014/main" id="{57F45DFD-A332-3347-825F-09B4AF7E3B63}"/>
              </a:ext>
            </a:extLst>
          </p:cNvPr>
          <p:cNvSpPr txBox="1"/>
          <p:nvPr/>
        </p:nvSpPr>
        <p:spPr>
          <a:xfrm>
            <a:off x="1269446" y="88243"/>
            <a:ext cx="3574654" cy="1034971"/>
          </a:xfrm>
          <a:prstGeom prst="rect">
            <a:avLst/>
          </a:prstGeom>
          <a:noFill/>
        </p:spPr>
        <p:txBody>
          <a:bodyPr wrap="none" rtlCol="0">
            <a:spAutoFit/>
          </a:bodyPr>
          <a:lstStyle/>
          <a:p>
            <a:pPr algn="ctr"/>
            <a:r>
              <a:rPr lang="en-US" b="1" dirty="0">
                <a:latin typeface="Helvetica" pitchFamily="2" charset="0"/>
              </a:rPr>
              <a:t>750 m x 750 m</a:t>
            </a:r>
          </a:p>
          <a:p>
            <a:pPr algn="ctr"/>
            <a:r>
              <a:rPr lang="en-US" b="1" dirty="0">
                <a:latin typeface="Helvetica" pitchFamily="2" charset="0"/>
              </a:rPr>
              <a:t>GeoTASO Nominal</a:t>
            </a:r>
          </a:p>
        </p:txBody>
      </p:sp>
      <p:sp>
        <p:nvSpPr>
          <p:cNvPr id="19" name="TextBox 18">
            <a:extLst>
              <a:ext uri="{FF2B5EF4-FFF2-40B4-BE49-F238E27FC236}">
                <a16:creationId xmlns:a16="http://schemas.microsoft.com/office/drawing/2014/main" id="{CAA08A1E-FF2F-274D-BBAE-E626CB28BF6A}"/>
              </a:ext>
            </a:extLst>
          </p:cNvPr>
          <p:cNvSpPr txBox="1"/>
          <p:nvPr/>
        </p:nvSpPr>
        <p:spPr>
          <a:xfrm>
            <a:off x="4097580" y="575586"/>
            <a:ext cx="184731" cy="276999"/>
          </a:xfrm>
          <a:prstGeom prst="rect">
            <a:avLst/>
          </a:prstGeom>
          <a:noFill/>
        </p:spPr>
        <p:txBody>
          <a:bodyPr wrap="none" rtlCol="0">
            <a:spAutoFit/>
          </a:bodyPr>
          <a:lstStyle/>
          <a:p>
            <a:endParaRPr lang="en-US" b="1" baseline="30000" dirty="0">
              <a:latin typeface="Helvetica" pitchFamily="2" charset="0"/>
            </a:endParaRPr>
          </a:p>
        </p:txBody>
      </p:sp>
      <p:pic>
        <p:nvPicPr>
          <p:cNvPr id="11" name="Picture 10">
            <a:extLst>
              <a:ext uri="{FF2B5EF4-FFF2-40B4-BE49-F238E27FC236}">
                <a16:creationId xmlns:a16="http://schemas.microsoft.com/office/drawing/2014/main" id="{FCCAD5E7-7A66-8C43-A03D-2731AFE4BB0E}"/>
              </a:ext>
            </a:extLst>
          </p:cNvPr>
          <p:cNvPicPr>
            <a:picLocks noChangeAspect="1"/>
          </p:cNvPicPr>
          <p:nvPr/>
        </p:nvPicPr>
        <p:blipFill rotWithShape="1">
          <a:blip r:embed="rId4"/>
          <a:srcRect l="7815" r="3131"/>
          <a:stretch/>
        </p:blipFill>
        <p:spPr>
          <a:xfrm>
            <a:off x="6230864" y="714085"/>
            <a:ext cx="5769863" cy="4939610"/>
          </a:xfrm>
          <a:prstGeom prst="rect">
            <a:avLst/>
          </a:prstGeom>
          <a:ln>
            <a:solidFill>
              <a:schemeClr val="bg1"/>
            </a:solidFill>
          </a:ln>
        </p:spPr>
      </p:pic>
      <p:sp>
        <p:nvSpPr>
          <p:cNvPr id="18" name="TextBox 17">
            <a:extLst>
              <a:ext uri="{FF2B5EF4-FFF2-40B4-BE49-F238E27FC236}">
                <a16:creationId xmlns:a16="http://schemas.microsoft.com/office/drawing/2014/main" id="{1EB6E945-A4E6-1E4A-9BB5-8EE46DA52EA4}"/>
              </a:ext>
            </a:extLst>
          </p:cNvPr>
          <p:cNvSpPr txBox="1"/>
          <p:nvPr/>
        </p:nvSpPr>
        <p:spPr>
          <a:xfrm>
            <a:off x="7328335" y="88243"/>
            <a:ext cx="3574921" cy="1029431"/>
          </a:xfrm>
          <a:prstGeom prst="rect">
            <a:avLst/>
          </a:prstGeom>
          <a:noFill/>
        </p:spPr>
        <p:txBody>
          <a:bodyPr wrap="none" rtlCol="0">
            <a:spAutoFit/>
          </a:bodyPr>
          <a:lstStyle/>
          <a:p>
            <a:pPr algn="ctr"/>
            <a:r>
              <a:rPr lang="en-US" b="1" dirty="0">
                <a:latin typeface="Helvetica" pitchFamily="2" charset="0"/>
              </a:rPr>
              <a:t>3 km x 3 km : 9km</a:t>
            </a:r>
            <a:r>
              <a:rPr lang="en-US" b="1" baseline="30000" dirty="0">
                <a:latin typeface="Helvetica" pitchFamily="2" charset="0"/>
              </a:rPr>
              <a:t>2</a:t>
            </a:r>
          </a:p>
          <a:p>
            <a:pPr algn="ctr"/>
            <a:r>
              <a:rPr lang="en-US" b="1" dirty="0">
                <a:latin typeface="Helvetica" pitchFamily="2" charset="0"/>
              </a:rPr>
              <a:t>TEMPO</a:t>
            </a:r>
            <a:endParaRPr lang="en-US" b="1" baseline="30000" dirty="0">
              <a:latin typeface="Helvetica" pitchFamily="2" charset="0"/>
            </a:endParaRPr>
          </a:p>
        </p:txBody>
      </p:sp>
      <p:sp>
        <p:nvSpPr>
          <p:cNvPr id="26" name="TextBox 25">
            <a:extLst>
              <a:ext uri="{FF2B5EF4-FFF2-40B4-BE49-F238E27FC236}">
                <a16:creationId xmlns:a16="http://schemas.microsoft.com/office/drawing/2014/main" id="{8E78492F-F86A-3F4C-BE9B-3694A8F4BCF0}"/>
              </a:ext>
            </a:extLst>
          </p:cNvPr>
          <p:cNvSpPr txBox="1"/>
          <p:nvPr/>
        </p:nvSpPr>
        <p:spPr>
          <a:xfrm>
            <a:off x="7054530" y="5672127"/>
            <a:ext cx="4122531" cy="923330"/>
          </a:xfrm>
          <a:prstGeom prst="rect">
            <a:avLst/>
          </a:prstGeom>
          <a:noFill/>
        </p:spPr>
        <p:txBody>
          <a:bodyPr wrap="square" rtlCol="0">
            <a:spAutoFit/>
          </a:bodyPr>
          <a:lstStyle/>
          <a:p>
            <a:pPr algn="ctr"/>
            <a:r>
              <a:rPr lang="en-US" b="1" dirty="0">
                <a:latin typeface="Helvetica" pitchFamily="2" charset="0"/>
              </a:rPr>
              <a:t>y=0.89x-1.9x10</a:t>
            </a:r>
            <a:r>
              <a:rPr lang="en-US" b="1" baseline="30000" dirty="0">
                <a:latin typeface="Helvetica" pitchFamily="2" charset="0"/>
              </a:rPr>
              <a:t>15</a:t>
            </a:r>
          </a:p>
          <a:p>
            <a:pPr algn="ctr"/>
            <a:r>
              <a:rPr lang="en-US" b="1" dirty="0">
                <a:latin typeface="Helvetica" pitchFamily="2" charset="0"/>
              </a:rPr>
              <a:t>r</a:t>
            </a:r>
            <a:r>
              <a:rPr lang="en-US" b="1" baseline="30000" dirty="0">
                <a:latin typeface="Helvetica" pitchFamily="2" charset="0"/>
              </a:rPr>
              <a:t>2</a:t>
            </a:r>
            <a:r>
              <a:rPr lang="en-US" b="1" dirty="0">
                <a:latin typeface="Helvetica" pitchFamily="2" charset="0"/>
              </a:rPr>
              <a:t>=0.86</a:t>
            </a:r>
          </a:p>
          <a:p>
            <a:pPr algn="ctr"/>
            <a:r>
              <a:rPr lang="en-US" b="1" dirty="0">
                <a:latin typeface="Helvetica" pitchFamily="2" charset="0"/>
              </a:rPr>
              <a:t>n=87</a:t>
            </a:r>
          </a:p>
        </p:txBody>
      </p:sp>
    </p:spTree>
    <p:extLst>
      <p:ext uri="{BB962C8B-B14F-4D97-AF65-F5344CB8AC3E}">
        <p14:creationId xmlns:p14="http://schemas.microsoft.com/office/powerpoint/2010/main" val="2704194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E0FE909-CCC0-7F46-BEDD-2D0A9F9ACD3D}"/>
              </a:ext>
            </a:extLst>
          </p:cNvPr>
          <p:cNvSpPr/>
          <p:nvPr/>
        </p:nvSpPr>
        <p:spPr>
          <a:xfrm>
            <a:off x="6143995" y="95254"/>
            <a:ext cx="5943600" cy="644303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Helvetica" pitchFamily="2" charset="0"/>
            </a:endParaRPr>
          </a:p>
        </p:txBody>
      </p:sp>
      <p:sp>
        <p:nvSpPr>
          <p:cNvPr id="14" name="Rectangle 13">
            <a:extLst>
              <a:ext uri="{FF2B5EF4-FFF2-40B4-BE49-F238E27FC236}">
                <a16:creationId xmlns:a16="http://schemas.microsoft.com/office/drawing/2014/main" id="{0A4231E3-8D3A-FC45-AFF5-7FA9D60E224A}"/>
              </a:ext>
            </a:extLst>
          </p:cNvPr>
          <p:cNvSpPr/>
          <p:nvPr/>
        </p:nvSpPr>
        <p:spPr>
          <a:xfrm>
            <a:off x="84973" y="95255"/>
            <a:ext cx="5943600" cy="6443038"/>
          </a:xfrm>
          <a:prstGeom prst="rect">
            <a:avLst/>
          </a:prstGeom>
          <a:solidFill>
            <a:schemeClr val="tx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Helvetica" pitchFamily="2" charset="0"/>
            </a:endParaRPr>
          </a:p>
        </p:txBody>
      </p:sp>
      <p:pic>
        <p:nvPicPr>
          <p:cNvPr id="7" name="Picture 6">
            <a:extLst>
              <a:ext uri="{FF2B5EF4-FFF2-40B4-BE49-F238E27FC236}">
                <a16:creationId xmlns:a16="http://schemas.microsoft.com/office/drawing/2014/main" id="{F58CB26C-F032-554E-8C96-E3D56C6943C2}"/>
              </a:ext>
            </a:extLst>
          </p:cNvPr>
          <p:cNvPicPr>
            <a:picLocks noChangeAspect="1"/>
          </p:cNvPicPr>
          <p:nvPr/>
        </p:nvPicPr>
        <p:blipFill rotWithShape="1">
          <a:blip r:embed="rId3"/>
          <a:srcRect l="6975" r="3110"/>
          <a:stretch/>
        </p:blipFill>
        <p:spPr>
          <a:xfrm>
            <a:off x="144409" y="714085"/>
            <a:ext cx="5824728" cy="4938820"/>
          </a:xfrm>
          <a:prstGeom prst="rect">
            <a:avLst/>
          </a:prstGeom>
          <a:ln>
            <a:solidFill>
              <a:schemeClr val="bg1"/>
            </a:solidFill>
          </a:ln>
        </p:spPr>
      </p:pic>
      <p:sp>
        <p:nvSpPr>
          <p:cNvPr id="8" name="TextBox 7">
            <a:extLst>
              <a:ext uri="{FF2B5EF4-FFF2-40B4-BE49-F238E27FC236}">
                <a16:creationId xmlns:a16="http://schemas.microsoft.com/office/drawing/2014/main" id="{60F97952-4383-7941-9071-67DFFEB17445}"/>
              </a:ext>
            </a:extLst>
          </p:cNvPr>
          <p:cNvSpPr txBox="1"/>
          <p:nvPr/>
        </p:nvSpPr>
        <p:spPr>
          <a:xfrm>
            <a:off x="1588233" y="5672127"/>
            <a:ext cx="2890189" cy="923330"/>
          </a:xfrm>
          <a:prstGeom prst="rect">
            <a:avLst/>
          </a:prstGeom>
          <a:noFill/>
        </p:spPr>
        <p:txBody>
          <a:bodyPr wrap="square" rtlCol="0">
            <a:spAutoFit/>
          </a:bodyPr>
          <a:lstStyle/>
          <a:p>
            <a:pPr algn="ctr"/>
            <a:r>
              <a:rPr lang="en-US" b="1" dirty="0">
                <a:latin typeface="Helvetica" pitchFamily="2" charset="0"/>
              </a:rPr>
              <a:t>y=0.99x-2.4x10</a:t>
            </a:r>
            <a:r>
              <a:rPr lang="en-US" b="1" baseline="30000" dirty="0">
                <a:latin typeface="Helvetica" pitchFamily="2" charset="0"/>
              </a:rPr>
              <a:t>15</a:t>
            </a:r>
          </a:p>
          <a:p>
            <a:pPr algn="ctr"/>
            <a:r>
              <a:rPr lang="en-US" b="1" dirty="0">
                <a:latin typeface="Helvetica" pitchFamily="2" charset="0"/>
              </a:rPr>
              <a:t>r</a:t>
            </a:r>
            <a:r>
              <a:rPr lang="en-US" b="1" baseline="30000" dirty="0">
                <a:latin typeface="Helvetica" pitchFamily="2" charset="0"/>
              </a:rPr>
              <a:t>2</a:t>
            </a:r>
            <a:r>
              <a:rPr lang="en-US" b="1" dirty="0">
                <a:latin typeface="Helvetica" pitchFamily="2" charset="0"/>
              </a:rPr>
              <a:t>=0.86</a:t>
            </a:r>
          </a:p>
          <a:p>
            <a:pPr algn="ctr"/>
            <a:r>
              <a:rPr lang="en-US" b="1" dirty="0">
                <a:latin typeface="Helvetica" pitchFamily="2" charset="0"/>
              </a:rPr>
              <a:t>n=87</a:t>
            </a:r>
          </a:p>
        </p:txBody>
      </p:sp>
      <p:sp>
        <p:nvSpPr>
          <p:cNvPr id="9" name="TextBox 8">
            <a:extLst>
              <a:ext uri="{FF2B5EF4-FFF2-40B4-BE49-F238E27FC236}">
                <a16:creationId xmlns:a16="http://schemas.microsoft.com/office/drawing/2014/main" id="{57F45DFD-A332-3347-825F-09B4AF7E3B63}"/>
              </a:ext>
            </a:extLst>
          </p:cNvPr>
          <p:cNvSpPr txBox="1"/>
          <p:nvPr/>
        </p:nvSpPr>
        <p:spPr>
          <a:xfrm>
            <a:off x="1269446" y="88243"/>
            <a:ext cx="3574654" cy="1034971"/>
          </a:xfrm>
          <a:prstGeom prst="rect">
            <a:avLst/>
          </a:prstGeom>
          <a:noFill/>
        </p:spPr>
        <p:txBody>
          <a:bodyPr wrap="none" rtlCol="0">
            <a:spAutoFit/>
          </a:bodyPr>
          <a:lstStyle/>
          <a:p>
            <a:pPr algn="ctr"/>
            <a:r>
              <a:rPr lang="en-US" b="1" dirty="0">
                <a:latin typeface="Helvetica" pitchFamily="2" charset="0"/>
              </a:rPr>
              <a:t>750 m x 750 m</a:t>
            </a:r>
          </a:p>
          <a:p>
            <a:pPr algn="ctr"/>
            <a:r>
              <a:rPr lang="en-US" b="1" dirty="0">
                <a:latin typeface="Helvetica" pitchFamily="2" charset="0"/>
              </a:rPr>
              <a:t>GeoTASO Nominal</a:t>
            </a:r>
          </a:p>
        </p:txBody>
      </p:sp>
      <p:sp>
        <p:nvSpPr>
          <p:cNvPr id="19" name="TextBox 18">
            <a:extLst>
              <a:ext uri="{FF2B5EF4-FFF2-40B4-BE49-F238E27FC236}">
                <a16:creationId xmlns:a16="http://schemas.microsoft.com/office/drawing/2014/main" id="{CAA08A1E-FF2F-274D-BBAE-E626CB28BF6A}"/>
              </a:ext>
            </a:extLst>
          </p:cNvPr>
          <p:cNvSpPr txBox="1"/>
          <p:nvPr/>
        </p:nvSpPr>
        <p:spPr>
          <a:xfrm>
            <a:off x="4097580" y="575586"/>
            <a:ext cx="184731" cy="276999"/>
          </a:xfrm>
          <a:prstGeom prst="rect">
            <a:avLst/>
          </a:prstGeom>
          <a:noFill/>
        </p:spPr>
        <p:txBody>
          <a:bodyPr wrap="none" rtlCol="0">
            <a:spAutoFit/>
          </a:bodyPr>
          <a:lstStyle/>
          <a:p>
            <a:endParaRPr lang="en-US" b="1" baseline="30000" dirty="0">
              <a:latin typeface="Helvetica" pitchFamily="2" charset="0"/>
            </a:endParaRPr>
          </a:p>
        </p:txBody>
      </p:sp>
      <p:sp>
        <p:nvSpPr>
          <p:cNvPr id="18" name="TextBox 17">
            <a:extLst>
              <a:ext uri="{FF2B5EF4-FFF2-40B4-BE49-F238E27FC236}">
                <a16:creationId xmlns:a16="http://schemas.microsoft.com/office/drawing/2014/main" id="{1EB6E945-A4E6-1E4A-9BB5-8EE46DA52EA4}"/>
              </a:ext>
            </a:extLst>
          </p:cNvPr>
          <p:cNvSpPr txBox="1"/>
          <p:nvPr/>
        </p:nvSpPr>
        <p:spPr>
          <a:xfrm>
            <a:off x="7929413" y="88243"/>
            <a:ext cx="2372764" cy="646331"/>
          </a:xfrm>
          <a:prstGeom prst="rect">
            <a:avLst/>
          </a:prstGeom>
          <a:noFill/>
        </p:spPr>
        <p:txBody>
          <a:bodyPr wrap="none" rtlCol="0">
            <a:spAutoFit/>
          </a:bodyPr>
          <a:lstStyle/>
          <a:p>
            <a:pPr algn="ctr"/>
            <a:r>
              <a:rPr lang="en-US" b="1" dirty="0">
                <a:latin typeface="Helvetica" pitchFamily="2" charset="0"/>
              </a:rPr>
              <a:t>5 km x 5 km : 25km</a:t>
            </a:r>
            <a:r>
              <a:rPr lang="en-US" b="1" baseline="30000" dirty="0">
                <a:latin typeface="Helvetica" pitchFamily="2" charset="0"/>
              </a:rPr>
              <a:t>2</a:t>
            </a:r>
          </a:p>
          <a:p>
            <a:pPr algn="ctr"/>
            <a:r>
              <a:rPr lang="en-US" b="1" dirty="0">
                <a:latin typeface="Helvetica" pitchFamily="2" charset="0"/>
              </a:rPr>
              <a:t>TROPOMI</a:t>
            </a:r>
            <a:endParaRPr lang="en-US" b="1" baseline="30000" dirty="0">
              <a:latin typeface="Helvetica" pitchFamily="2" charset="0"/>
            </a:endParaRPr>
          </a:p>
        </p:txBody>
      </p:sp>
      <p:sp>
        <p:nvSpPr>
          <p:cNvPr id="26" name="TextBox 25">
            <a:extLst>
              <a:ext uri="{FF2B5EF4-FFF2-40B4-BE49-F238E27FC236}">
                <a16:creationId xmlns:a16="http://schemas.microsoft.com/office/drawing/2014/main" id="{8E78492F-F86A-3F4C-BE9B-3694A8F4BCF0}"/>
              </a:ext>
            </a:extLst>
          </p:cNvPr>
          <p:cNvSpPr txBox="1"/>
          <p:nvPr/>
        </p:nvSpPr>
        <p:spPr>
          <a:xfrm>
            <a:off x="7054530" y="5672127"/>
            <a:ext cx="4122531" cy="923330"/>
          </a:xfrm>
          <a:prstGeom prst="rect">
            <a:avLst/>
          </a:prstGeom>
          <a:noFill/>
        </p:spPr>
        <p:txBody>
          <a:bodyPr wrap="square" rtlCol="0">
            <a:spAutoFit/>
          </a:bodyPr>
          <a:lstStyle/>
          <a:p>
            <a:pPr algn="ctr"/>
            <a:r>
              <a:rPr lang="en-US" b="1" dirty="0">
                <a:latin typeface="Helvetica" pitchFamily="2" charset="0"/>
              </a:rPr>
              <a:t>y=0.76x-1.5x10</a:t>
            </a:r>
            <a:r>
              <a:rPr lang="en-US" b="1" baseline="30000" dirty="0">
                <a:latin typeface="Helvetica" pitchFamily="2" charset="0"/>
              </a:rPr>
              <a:t>15</a:t>
            </a:r>
          </a:p>
          <a:p>
            <a:pPr algn="ctr"/>
            <a:r>
              <a:rPr lang="en-US" b="1" dirty="0">
                <a:latin typeface="Helvetica" pitchFamily="2" charset="0"/>
              </a:rPr>
              <a:t>r</a:t>
            </a:r>
            <a:r>
              <a:rPr lang="en-US" b="1" baseline="30000" dirty="0">
                <a:latin typeface="Helvetica" pitchFamily="2" charset="0"/>
              </a:rPr>
              <a:t>2</a:t>
            </a:r>
            <a:r>
              <a:rPr lang="en-US" b="1" dirty="0">
                <a:latin typeface="Helvetica" pitchFamily="2" charset="0"/>
              </a:rPr>
              <a:t>=0.88</a:t>
            </a:r>
          </a:p>
          <a:p>
            <a:pPr algn="ctr"/>
            <a:r>
              <a:rPr lang="en-US" b="1" dirty="0">
                <a:latin typeface="Helvetica" pitchFamily="2" charset="0"/>
              </a:rPr>
              <a:t>n=87</a:t>
            </a:r>
          </a:p>
        </p:txBody>
      </p:sp>
      <p:pic>
        <p:nvPicPr>
          <p:cNvPr id="12" name="Picture 11">
            <a:extLst>
              <a:ext uri="{FF2B5EF4-FFF2-40B4-BE49-F238E27FC236}">
                <a16:creationId xmlns:a16="http://schemas.microsoft.com/office/drawing/2014/main" id="{CA11A33E-0DEC-DF47-BC02-BFEDC0F23426}"/>
              </a:ext>
            </a:extLst>
          </p:cNvPr>
          <p:cNvPicPr>
            <a:picLocks noChangeAspect="1"/>
          </p:cNvPicPr>
          <p:nvPr/>
        </p:nvPicPr>
        <p:blipFill rotWithShape="1">
          <a:blip r:embed="rId4"/>
          <a:srcRect l="8277" r="3109"/>
          <a:stretch/>
        </p:blipFill>
        <p:spPr>
          <a:xfrm>
            <a:off x="6245507" y="714085"/>
            <a:ext cx="5740576" cy="4938964"/>
          </a:xfrm>
          <a:prstGeom prst="rect">
            <a:avLst/>
          </a:prstGeom>
          <a:ln>
            <a:solidFill>
              <a:schemeClr val="bg1"/>
            </a:solidFill>
          </a:ln>
        </p:spPr>
      </p:pic>
    </p:spTree>
    <p:extLst>
      <p:ext uri="{BB962C8B-B14F-4D97-AF65-F5344CB8AC3E}">
        <p14:creationId xmlns:p14="http://schemas.microsoft.com/office/powerpoint/2010/main" val="3390075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E0FE909-CCC0-7F46-BEDD-2D0A9F9ACD3D}"/>
              </a:ext>
            </a:extLst>
          </p:cNvPr>
          <p:cNvSpPr/>
          <p:nvPr/>
        </p:nvSpPr>
        <p:spPr>
          <a:xfrm>
            <a:off x="6143995" y="95254"/>
            <a:ext cx="5943600" cy="6443039"/>
          </a:xfrm>
          <a:prstGeom prst="rect">
            <a:avLst/>
          </a:prstGeom>
          <a:solidFill>
            <a:srgbClr val="043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Helvetica" pitchFamily="2" charset="0"/>
            </a:endParaRPr>
          </a:p>
        </p:txBody>
      </p:sp>
      <p:sp>
        <p:nvSpPr>
          <p:cNvPr id="14" name="Rectangle 13">
            <a:extLst>
              <a:ext uri="{FF2B5EF4-FFF2-40B4-BE49-F238E27FC236}">
                <a16:creationId xmlns:a16="http://schemas.microsoft.com/office/drawing/2014/main" id="{0A4231E3-8D3A-FC45-AFF5-7FA9D60E224A}"/>
              </a:ext>
            </a:extLst>
          </p:cNvPr>
          <p:cNvSpPr/>
          <p:nvPr/>
        </p:nvSpPr>
        <p:spPr>
          <a:xfrm>
            <a:off x="84973" y="95255"/>
            <a:ext cx="5943600" cy="6443038"/>
          </a:xfrm>
          <a:prstGeom prst="rect">
            <a:avLst/>
          </a:prstGeom>
          <a:solidFill>
            <a:schemeClr val="tx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Helvetica" pitchFamily="2" charset="0"/>
            </a:endParaRPr>
          </a:p>
        </p:txBody>
      </p:sp>
      <p:pic>
        <p:nvPicPr>
          <p:cNvPr id="7" name="Picture 6">
            <a:extLst>
              <a:ext uri="{FF2B5EF4-FFF2-40B4-BE49-F238E27FC236}">
                <a16:creationId xmlns:a16="http://schemas.microsoft.com/office/drawing/2014/main" id="{F58CB26C-F032-554E-8C96-E3D56C6943C2}"/>
              </a:ext>
            </a:extLst>
          </p:cNvPr>
          <p:cNvPicPr>
            <a:picLocks noChangeAspect="1"/>
          </p:cNvPicPr>
          <p:nvPr/>
        </p:nvPicPr>
        <p:blipFill rotWithShape="1">
          <a:blip r:embed="rId3"/>
          <a:srcRect l="6975" r="3110"/>
          <a:stretch/>
        </p:blipFill>
        <p:spPr>
          <a:xfrm>
            <a:off x="144409" y="714085"/>
            <a:ext cx="5824728" cy="4938820"/>
          </a:xfrm>
          <a:prstGeom prst="rect">
            <a:avLst/>
          </a:prstGeom>
          <a:ln>
            <a:solidFill>
              <a:schemeClr val="bg1"/>
            </a:solidFill>
          </a:ln>
        </p:spPr>
      </p:pic>
      <p:sp>
        <p:nvSpPr>
          <p:cNvPr id="8" name="TextBox 7">
            <a:extLst>
              <a:ext uri="{FF2B5EF4-FFF2-40B4-BE49-F238E27FC236}">
                <a16:creationId xmlns:a16="http://schemas.microsoft.com/office/drawing/2014/main" id="{60F97952-4383-7941-9071-67DFFEB17445}"/>
              </a:ext>
            </a:extLst>
          </p:cNvPr>
          <p:cNvSpPr txBox="1"/>
          <p:nvPr/>
        </p:nvSpPr>
        <p:spPr>
          <a:xfrm>
            <a:off x="1588233" y="5672127"/>
            <a:ext cx="2890189" cy="923330"/>
          </a:xfrm>
          <a:prstGeom prst="rect">
            <a:avLst/>
          </a:prstGeom>
          <a:noFill/>
        </p:spPr>
        <p:txBody>
          <a:bodyPr wrap="square" rtlCol="0">
            <a:spAutoFit/>
          </a:bodyPr>
          <a:lstStyle/>
          <a:p>
            <a:pPr algn="ctr"/>
            <a:r>
              <a:rPr lang="en-US" b="1" dirty="0">
                <a:latin typeface="Helvetica" pitchFamily="2" charset="0"/>
              </a:rPr>
              <a:t>y=0.99x-2.4x10</a:t>
            </a:r>
            <a:r>
              <a:rPr lang="en-US" b="1" baseline="30000" dirty="0">
                <a:latin typeface="Helvetica" pitchFamily="2" charset="0"/>
              </a:rPr>
              <a:t>15</a:t>
            </a:r>
          </a:p>
          <a:p>
            <a:pPr algn="ctr"/>
            <a:r>
              <a:rPr lang="en-US" b="1" dirty="0">
                <a:latin typeface="Helvetica" pitchFamily="2" charset="0"/>
              </a:rPr>
              <a:t>r</a:t>
            </a:r>
            <a:r>
              <a:rPr lang="en-US" b="1" baseline="30000" dirty="0">
                <a:latin typeface="Helvetica" pitchFamily="2" charset="0"/>
              </a:rPr>
              <a:t>2</a:t>
            </a:r>
            <a:r>
              <a:rPr lang="en-US" b="1" dirty="0">
                <a:latin typeface="Helvetica" pitchFamily="2" charset="0"/>
              </a:rPr>
              <a:t>=0.86</a:t>
            </a:r>
          </a:p>
          <a:p>
            <a:pPr algn="ctr"/>
            <a:r>
              <a:rPr lang="en-US" b="1" dirty="0">
                <a:latin typeface="Helvetica" pitchFamily="2" charset="0"/>
              </a:rPr>
              <a:t>n=87</a:t>
            </a:r>
          </a:p>
        </p:txBody>
      </p:sp>
      <p:sp>
        <p:nvSpPr>
          <p:cNvPr id="9" name="TextBox 8">
            <a:extLst>
              <a:ext uri="{FF2B5EF4-FFF2-40B4-BE49-F238E27FC236}">
                <a16:creationId xmlns:a16="http://schemas.microsoft.com/office/drawing/2014/main" id="{57F45DFD-A332-3347-825F-09B4AF7E3B63}"/>
              </a:ext>
            </a:extLst>
          </p:cNvPr>
          <p:cNvSpPr txBox="1"/>
          <p:nvPr/>
        </p:nvSpPr>
        <p:spPr>
          <a:xfrm>
            <a:off x="1269446" y="88243"/>
            <a:ext cx="3574654" cy="1034971"/>
          </a:xfrm>
          <a:prstGeom prst="rect">
            <a:avLst/>
          </a:prstGeom>
          <a:noFill/>
        </p:spPr>
        <p:txBody>
          <a:bodyPr wrap="none" rtlCol="0">
            <a:spAutoFit/>
          </a:bodyPr>
          <a:lstStyle/>
          <a:p>
            <a:pPr algn="ctr"/>
            <a:r>
              <a:rPr lang="en-US" b="1" dirty="0">
                <a:latin typeface="Helvetica" pitchFamily="2" charset="0"/>
              </a:rPr>
              <a:t>750 m x 750 m</a:t>
            </a:r>
          </a:p>
          <a:p>
            <a:pPr algn="ctr"/>
            <a:r>
              <a:rPr lang="en-US" b="1" dirty="0">
                <a:latin typeface="Helvetica" pitchFamily="2" charset="0"/>
              </a:rPr>
              <a:t>GeoTASO Nominal</a:t>
            </a:r>
          </a:p>
        </p:txBody>
      </p:sp>
      <p:sp>
        <p:nvSpPr>
          <p:cNvPr id="19" name="TextBox 18">
            <a:extLst>
              <a:ext uri="{FF2B5EF4-FFF2-40B4-BE49-F238E27FC236}">
                <a16:creationId xmlns:a16="http://schemas.microsoft.com/office/drawing/2014/main" id="{CAA08A1E-FF2F-274D-BBAE-E626CB28BF6A}"/>
              </a:ext>
            </a:extLst>
          </p:cNvPr>
          <p:cNvSpPr txBox="1"/>
          <p:nvPr/>
        </p:nvSpPr>
        <p:spPr>
          <a:xfrm>
            <a:off x="4097580" y="575586"/>
            <a:ext cx="184731" cy="276999"/>
          </a:xfrm>
          <a:prstGeom prst="rect">
            <a:avLst/>
          </a:prstGeom>
          <a:noFill/>
        </p:spPr>
        <p:txBody>
          <a:bodyPr wrap="none" rtlCol="0">
            <a:spAutoFit/>
          </a:bodyPr>
          <a:lstStyle/>
          <a:p>
            <a:endParaRPr lang="en-US" b="1" baseline="30000" dirty="0">
              <a:latin typeface="Helvetica" pitchFamily="2" charset="0"/>
            </a:endParaRPr>
          </a:p>
        </p:txBody>
      </p:sp>
      <p:sp>
        <p:nvSpPr>
          <p:cNvPr id="18" name="TextBox 17">
            <a:extLst>
              <a:ext uri="{FF2B5EF4-FFF2-40B4-BE49-F238E27FC236}">
                <a16:creationId xmlns:a16="http://schemas.microsoft.com/office/drawing/2014/main" id="{1EB6E945-A4E6-1E4A-9BB5-8EE46DA52EA4}"/>
              </a:ext>
            </a:extLst>
          </p:cNvPr>
          <p:cNvSpPr txBox="1"/>
          <p:nvPr/>
        </p:nvSpPr>
        <p:spPr>
          <a:xfrm>
            <a:off x="7737053" y="88243"/>
            <a:ext cx="2757485" cy="646331"/>
          </a:xfrm>
          <a:prstGeom prst="rect">
            <a:avLst/>
          </a:prstGeom>
          <a:noFill/>
        </p:spPr>
        <p:txBody>
          <a:bodyPr wrap="none" rtlCol="0">
            <a:spAutoFit/>
          </a:bodyPr>
          <a:lstStyle/>
          <a:p>
            <a:pPr algn="ctr"/>
            <a:r>
              <a:rPr lang="en-US" b="1" dirty="0">
                <a:latin typeface="Helvetica" pitchFamily="2" charset="0"/>
              </a:rPr>
              <a:t>18 km x 18 km : 324km</a:t>
            </a:r>
            <a:r>
              <a:rPr lang="en-US" b="1" baseline="30000" dirty="0">
                <a:latin typeface="Helvetica" pitchFamily="2" charset="0"/>
              </a:rPr>
              <a:t>2</a:t>
            </a:r>
          </a:p>
          <a:p>
            <a:pPr algn="ctr"/>
            <a:r>
              <a:rPr lang="en-US" b="1" dirty="0">
                <a:latin typeface="Helvetica" pitchFamily="2" charset="0"/>
              </a:rPr>
              <a:t>OMI</a:t>
            </a:r>
            <a:endParaRPr lang="en-US" b="1" baseline="30000" dirty="0">
              <a:latin typeface="Helvetica" pitchFamily="2" charset="0"/>
            </a:endParaRPr>
          </a:p>
        </p:txBody>
      </p:sp>
      <p:sp>
        <p:nvSpPr>
          <p:cNvPr id="26" name="TextBox 25">
            <a:extLst>
              <a:ext uri="{FF2B5EF4-FFF2-40B4-BE49-F238E27FC236}">
                <a16:creationId xmlns:a16="http://schemas.microsoft.com/office/drawing/2014/main" id="{8E78492F-F86A-3F4C-BE9B-3694A8F4BCF0}"/>
              </a:ext>
            </a:extLst>
          </p:cNvPr>
          <p:cNvSpPr txBox="1"/>
          <p:nvPr/>
        </p:nvSpPr>
        <p:spPr>
          <a:xfrm>
            <a:off x="7054530" y="5672127"/>
            <a:ext cx="4122531" cy="923330"/>
          </a:xfrm>
          <a:prstGeom prst="rect">
            <a:avLst/>
          </a:prstGeom>
          <a:noFill/>
        </p:spPr>
        <p:txBody>
          <a:bodyPr wrap="square" rtlCol="0">
            <a:spAutoFit/>
          </a:bodyPr>
          <a:lstStyle/>
          <a:p>
            <a:pPr algn="ctr"/>
            <a:r>
              <a:rPr lang="en-US" b="1" dirty="0">
                <a:latin typeface="Helvetica" pitchFamily="2" charset="0"/>
              </a:rPr>
              <a:t>y=0.56x-6.4x10</a:t>
            </a:r>
            <a:r>
              <a:rPr lang="en-US" b="1" baseline="30000" dirty="0">
                <a:latin typeface="Helvetica" pitchFamily="2" charset="0"/>
              </a:rPr>
              <a:t>14</a:t>
            </a:r>
          </a:p>
          <a:p>
            <a:pPr algn="ctr"/>
            <a:r>
              <a:rPr lang="en-US" b="1" dirty="0">
                <a:latin typeface="Helvetica" pitchFamily="2" charset="0"/>
              </a:rPr>
              <a:t>r</a:t>
            </a:r>
            <a:r>
              <a:rPr lang="en-US" b="1" baseline="30000" dirty="0">
                <a:latin typeface="Helvetica" pitchFamily="2" charset="0"/>
              </a:rPr>
              <a:t>2</a:t>
            </a:r>
            <a:r>
              <a:rPr lang="en-US" b="1" dirty="0">
                <a:latin typeface="Helvetica" pitchFamily="2" charset="0"/>
              </a:rPr>
              <a:t>=0.69</a:t>
            </a:r>
          </a:p>
          <a:p>
            <a:pPr algn="ctr"/>
            <a:r>
              <a:rPr lang="en-US" b="1" dirty="0">
                <a:latin typeface="Helvetica" pitchFamily="2" charset="0"/>
              </a:rPr>
              <a:t>n=65</a:t>
            </a:r>
          </a:p>
        </p:txBody>
      </p:sp>
      <p:pic>
        <p:nvPicPr>
          <p:cNvPr id="12" name="Picture 11">
            <a:extLst>
              <a:ext uri="{FF2B5EF4-FFF2-40B4-BE49-F238E27FC236}">
                <a16:creationId xmlns:a16="http://schemas.microsoft.com/office/drawing/2014/main" id="{34D99EA7-EF52-B045-9CC8-31E9E21BEECC}"/>
              </a:ext>
            </a:extLst>
          </p:cNvPr>
          <p:cNvPicPr>
            <a:picLocks noChangeAspect="1"/>
          </p:cNvPicPr>
          <p:nvPr/>
        </p:nvPicPr>
        <p:blipFill rotWithShape="1">
          <a:blip r:embed="rId4"/>
          <a:srcRect l="6499" r="3171"/>
          <a:stretch/>
        </p:blipFill>
        <p:spPr>
          <a:xfrm>
            <a:off x="6194546" y="714085"/>
            <a:ext cx="5850161" cy="4937553"/>
          </a:xfrm>
          <a:prstGeom prst="rect">
            <a:avLst/>
          </a:prstGeom>
          <a:ln>
            <a:solidFill>
              <a:schemeClr val="bg1"/>
            </a:solidFill>
          </a:ln>
        </p:spPr>
      </p:pic>
      <p:sp>
        <p:nvSpPr>
          <p:cNvPr id="13" name="TextBox 12">
            <a:extLst>
              <a:ext uri="{FF2B5EF4-FFF2-40B4-BE49-F238E27FC236}">
                <a16:creationId xmlns:a16="http://schemas.microsoft.com/office/drawing/2014/main" id="{8298D718-C784-C447-8184-39D230B4897D}"/>
              </a:ext>
            </a:extLst>
          </p:cNvPr>
          <p:cNvSpPr txBox="1"/>
          <p:nvPr/>
        </p:nvSpPr>
        <p:spPr>
          <a:xfrm>
            <a:off x="7509465" y="2006111"/>
            <a:ext cx="1748226" cy="646331"/>
          </a:xfrm>
          <a:prstGeom prst="rect">
            <a:avLst/>
          </a:prstGeom>
          <a:noFill/>
        </p:spPr>
        <p:txBody>
          <a:bodyPr wrap="square" rtlCol="0">
            <a:spAutoFit/>
          </a:bodyPr>
          <a:lstStyle/>
          <a:p>
            <a:r>
              <a:rPr lang="en-US" dirty="0" err="1">
                <a:solidFill>
                  <a:srgbClr val="0432FF"/>
                </a:solidFill>
              </a:rPr>
              <a:t>CalTech</a:t>
            </a:r>
            <a:endParaRPr lang="en-US" dirty="0">
              <a:solidFill>
                <a:srgbClr val="0432FF"/>
              </a:solidFill>
            </a:endParaRPr>
          </a:p>
          <a:p>
            <a:r>
              <a:rPr lang="en-US" dirty="0">
                <a:solidFill>
                  <a:srgbClr val="0432FF"/>
                </a:solidFill>
              </a:rPr>
              <a:t>June 26th</a:t>
            </a:r>
          </a:p>
        </p:txBody>
      </p:sp>
      <p:sp>
        <p:nvSpPr>
          <p:cNvPr id="16" name="Down Arrow 15">
            <a:extLst>
              <a:ext uri="{FF2B5EF4-FFF2-40B4-BE49-F238E27FC236}">
                <a16:creationId xmlns:a16="http://schemas.microsoft.com/office/drawing/2014/main" id="{105472E8-90F6-2B48-8CD6-6029DDE15744}"/>
              </a:ext>
            </a:extLst>
          </p:cNvPr>
          <p:cNvSpPr/>
          <p:nvPr/>
        </p:nvSpPr>
        <p:spPr>
          <a:xfrm>
            <a:off x="7907426" y="2605140"/>
            <a:ext cx="281365" cy="807318"/>
          </a:xfrm>
          <a:prstGeom prst="downArrow">
            <a:avLst/>
          </a:prstGeom>
          <a:solidFill>
            <a:srgbClr val="043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7" name="TextBox 16">
            <a:extLst>
              <a:ext uri="{FF2B5EF4-FFF2-40B4-BE49-F238E27FC236}">
                <a16:creationId xmlns:a16="http://schemas.microsoft.com/office/drawing/2014/main" id="{5E2538C6-2DA0-5449-A03E-A7FDFA8B1BAF}"/>
              </a:ext>
            </a:extLst>
          </p:cNvPr>
          <p:cNvSpPr txBox="1"/>
          <p:nvPr/>
        </p:nvSpPr>
        <p:spPr>
          <a:xfrm>
            <a:off x="9661383" y="1019395"/>
            <a:ext cx="2216813" cy="830997"/>
          </a:xfrm>
          <a:prstGeom prst="rect">
            <a:avLst/>
          </a:prstGeom>
          <a:noFill/>
        </p:spPr>
        <p:txBody>
          <a:bodyPr wrap="square" rtlCol="0">
            <a:spAutoFit/>
          </a:bodyPr>
          <a:lstStyle/>
          <a:p>
            <a:r>
              <a:rPr lang="en-US" sz="1600" dirty="0">
                <a:solidFill>
                  <a:srgbClr val="0432FF"/>
                </a:solidFill>
              </a:rPr>
              <a:t>Schiller Park</a:t>
            </a:r>
          </a:p>
          <a:p>
            <a:r>
              <a:rPr lang="en-US" sz="1600" dirty="0">
                <a:solidFill>
                  <a:srgbClr val="0432FF"/>
                </a:solidFill>
              </a:rPr>
              <a:t>O’Hare Airport</a:t>
            </a:r>
          </a:p>
          <a:p>
            <a:r>
              <a:rPr lang="en-US" sz="1600" dirty="0">
                <a:solidFill>
                  <a:srgbClr val="0432FF"/>
                </a:solidFill>
              </a:rPr>
              <a:t>June 1</a:t>
            </a:r>
            <a:r>
              <a:rPr lang="en-US" sz="1600" baseline="30000" dirty="0">
                <a:solidFill>
                  <a:srgbClr val="0432FF"/>
                </a:solidFill>
              </a:rPr>
              <a:t>st</a:t>
            </a:r>
            <a:r>
              <a:rPr lang="en-US" sz="1600" dirty="0">
                <a:solidFill>
                  <a:srgbClr val="0432FF"/>
                </a:solidFill>
              </a:rPr>
              <a:t> </a:t>
            </a:r>
          </a:p>
        </p:txBody>
      </p:sp>
      <p:sp>
        <p:nvSpPr>
          <p:cNvPr id="20" name="Down Arrow 19">
            <a:extLst>
              <a:ext uri="{FF2B5EF4-FFF2-40B4-BE49-F238E27FC236}">
                <a16:creationId xmlns:a16="http://schemas.microsoft.com/office/drawing/2014/main" id="{CB9EF732-3C93-2547-9F3D-0116C0C68436}"/>
              </a:ext>
            </a:extLst>
          </p:cNvPr>
          <p:cNvSpPr/>
          <p:nvPr/>
        </p:nvSpPr>
        <p:spPr>
          <a:xfrm rot="19850972">
            <a:off x="10634506" y="1728246"/>
            <a:ext cx="281365" cy="1447921"/>
          </a:xfrm>
          <a:prstGeom prst="downArrow">
            <a:avLst/>
          </a:prstGeom>
          <a:solidFill>
            <a:srgbClr val="043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432FF"/>
              </a:solidFill>
            </a:endParaRPr>
          </a:p>
        </p:txBody>
      </p:sp>
    </p:spTree>
    <p:extLst>
      <p:ext uri="{BB962C8B-B14F-4D97-AF65-F5344CB8AC3E}">
        <p14:creationId xmlns:p14="http://schemas.microsoft.com/office/powerpoint/2010/main" val="1704267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A4231E3-8D3A-FC45-AFF5-7FA9D60E224A}"/>
              </a:ext>
            </a:extLst>
          </p:cNvPr>
          <p:cNvSpPr/>
          <p:nvPr/>
        </p:nvSpPr>
        <p:spPr>
          <a:xfrm>
            <a:off x="-98856" y="309024"/>
            <a:ext cx="3104872" cy="4149561"/>
          </a:xfrm>
          <a:prstGeom prst="rect">
            <a:avLst/>
          </a:prstGeom>
          <a:solidFill>
            <a:schemeClr val="tx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Helvetica" pitchFamily="2" charset="0"/>
            </a:endParaRPr>
          </a:p>
        </p:txBody>
      </p:sp>
      <p:sp>
        <p:nvSpPr>
          <p:cNvPr id="15" name="Rectangle 14">
            <a:extLst>
              <a:ext uri="{FF2B5EF4-FFF2-40B4-BE49-F238E27FC236}">
                <a16:creationId xmlns:a16="http://schemas.microsoft.com/office/drawing/2014/main" id="{8E0FE909-CCC0-7F46-BEDD-2D0A9F9ACD3D}"/>
              </a:ext>
            </a:extLst>
          </p:cNvPr>
          <p:cNvSpPr/>
          <p:nvPr/>
        </p:nvSpPr>
        <p:spPr>
          <a:xfrm>
            <a:off x="2994862" y="309025"/>
            <a:ext cx="3104872" cy="414956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Helvetica" pitchFamily="2" charset="0"/>
            </a:endParaRPr>
          </a:p>
        </p:txBody>
      </p:sp>
      <p:sp>
        <p:nvSpPr>
          <p:cNvPr id="16" name="Rectangle 15">
            <a:extLst>
              <a:ext uri="{FF2B5EF4-FFF2-40B4-BE49-F238E27FC236}">
                <a16:creationId xmlns:a16="http://schemas.microsoft.com/office/drawing/2014/main" id="{83439E8E-EBC8-A34B-9027-916F542C0A90}"/>
              </a:ext>
            </a:extLst>
          </p:cNvPr>
          <p:cNvSpPr/>
          <p:nvPr/>
        </p:nvSpPr>
        <p:spPr>
          <a:xfrm>
            <a:off x="6071297" y="309024"/>
            <a:ext cx="3104872" cy="4149561"/>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Helvetica" pitchFamily="2" charset="0"/>
            </a:endParaRPr>
          </a:p>
        </p:txBody>
      </p:sp>
      <p:sp>
        <p:nvSpPr>
          <p:cNvPr id="17" name="Rectangle 16">
            <a:extLst>
              <a:ext uri="{FF2B5EF4-FFF2-40B4-BE49-F238E27FC236}">
                <a16:creationId xmlns:a16="http://schemas.microsoft.com/office/drawing/2014/main" id="{2CBFB288-5A85-7C4A-8FCC-63E15912E0F3}"/>
              </a:ext>
            </a:extLst>
          </p:cNvPr>
          <p:cNvSpPr/>
          <p:nvPr/>
        </p:nvSpPr>
        <p:spPr>
          <a:xfrm>
            <a:off x="9150500" y="309025"/>
            <a:ext cx="3104872" cy="4149560"/>
          </a:xfrm>
          <a:prstGeom prst="rect">
            <a:avLst/>
          </a:prstGeom>
          <a:solidFill>
            <a:srgbClr val="043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Helvetica" pitchFamily="2" charset="0"/>
            </a:endParaRPr>
          </a:p>
        </p:txBody>
      </p:sp>
      <p:pic>
        <p:nvPicPr>
          <p:cNvPr id="7" name="Picture 6">
            <a:extLst>
              <a:ext uri="{FF2B5EF4-FFF2-40B4-BE49-F238E27FC236}">
                <a16:creationId xmlns:a16="http://schemas.microsoft.com/office/drawing/2014/main" id="{F58CB26C-F032-554E-8C96-E3D56C6943C2}"/>
              </a:ext>
            </a:extLst>
          </p:cNvPr>
          <p:cNvPicPr>
            <a:picLocks noChangeAspect="1"/>
          </p:cNvPicPr>
          <p:nvPr/>
        </p:nvPicPr>
        <p:blipFill rotWithShape="1">
          <a:blip r:embed="rId3"/>
          <a:srcRect l="6975" r="3110"/>
          <a:stretch/>
        </p:blipFill>
        <p:spPr>
          <a:xfrm>
            <a:off x="59582" y="1129584"/>
            <a:ext cx="2887098" cy="2447986"/>
          </a:xfrm>
          <a:prstGeom prst="rect">
            <a:avLst/>
          </a:prstGeom>
          <a:ln>
            <a:solidFill>
              <a:schemeClr val="bg1"/>
            </a:solidFill>
          </a:ln>
        </p:spPr>
      </p:pic>
      <p:sp>
        <p:nvSpPr>
          <p:cNvPr id="8" name="TextBox 7">
            <a:extLst>
              <a:ext uri="{FF2B5EF4-FFF2-40B4-BE49-F238E27FC236}">
                <a16:creationId xmlns:a16="http://schemas.microsoft.com/office/drawing/2014/main" id="{60F97952-4383-7941-9071-67DFFEB17445}"/>
              </a:ext>
            </a:extLst>
          </p:cNvPr>
          <p:cNvSpPr txBox="1"/>
          <p:nvPr/>
        </p:nvSpPr>
        <p:spPr>
          <a:xfrm>
            <a:off x="545554" y="3567133"/>
            <a:ext cx="1804899" cy="830997"/>
          </a:xfrm>
          <a:prstGeom prst="rect">
            <a:avLst/>
          </a:prstGeom>
          <a:noFill/>
        </p:spPr>
        <p:txBody>
          <a:bodyPr wrap="square" rtlCol="0">
            <a:spAutoFit/>
          </a:bodyPr>
          <a:lstStyle/>
          <a:p>
            <a:pPr algn="ctr"/>
            <a:r>
              <a:rPr lang="en-US" sz="1600" b="1" dirty="0">
                <a:latin typeface="Helvetica" pitchFamily="2" charset="0"/>
              </a:rPr>
              <a:t>y=0.99x-2.4x10</a:t>
            </a:r>
            <a:r>
              <a:rPr lang="en-US" sz="1600" b="1" baseline="30000" dirty="0">
                <a:latin typeface="Helvetica" pitchFamily="2" charset="0"/>
              </a:rPr>
              <a:t>15</a:t>
            </a:r>
          </a:p>
          <a:p>
            <a:pPr algn="ctr"/>
            <a:r>
              <a:rPr lang="en-US" sz="1600" b="1" dirty="0">
                <a:latin typeface="Helvetica" pitchFamily="2" charset="0"/>
              </a:rPr>
              <a:t>r</a:t>
            </a:r>
            <a:r>
              <a:rPr lang="en-US" sz="1600" b="1" baseline="30000" dirty="0">
                <a:latin typeface="Helvetica" pitchFamily="2" charset="0"/>
              </a:rPr>
              <a:t>2</a:t>
            </a:r>
            <a:r>
              <a:rPr lang="en-US" sz="1600" b="1" dirty="0">
                <a:latin typeface="Helvetica" pitchFamily="2" charset="0"/>
              </a:rPr>
              <a:t>=0.86</a:t>
            </a:r>
          </a:p>
          <a:p>
            <a:pPr algn="ctr"/>
            <a:r>
              <a:rPr lang="en-US" sz="1600" b="1" dirty="0">
                <a:latin typeface="Helvetica" pitchFamily="2" charset="0"/>
              </a:rPr>
              <a:t>n=87</a:t>
            </a:r>
          </a:p>
        </p:txBody>
      </p:sp>
      <p:sp>
        <p:nvSpPr>
          <p:cNvPr id="9" name="TextBox 8">
            <a:extLst>
              <a:ext uri="{FF2B5EF4-FFF2-40B4-BE49-F238E27FC236}">
                <a16:creationId xmlns:a16="http://schemas.microsoft.com/office/drawing/2014/main" id="{57F45DFD-A332-3347-825F-09B4AF7E3B63}"/>
              </a:ext>
            </a:extLst>
          </p:cNvPr>
          <p:cNvSpPr txBox="1"/>
          <p:nvPr/>
        </p:nvSpPr>
        <p:spPr>
          <a:xfrm>
            <a:off x="272502" y="313295"/>
            <a:ext cx="2232342" cy="646331"/>
          </a:xfrm>
          <a:prstGeom prst="rect">
            <a:avLst/>
          </a:prstGeom>
          <a:noFill/>
        </p:spPr>
        <p:txBody>
          <a:bodyPr wrap="none" rtlCol="0">
            <a:spAutoFit/>
          </a:bodyPr>
          <a:lstStyle/>
          <a:p>
            <a:pPr algn="ctr"/>
            <a:r>
              <a:rPr lang="en-US" b="1" dirty="0">
                <a:latin typeface="Helvetica" pitchFamily="2" charset="0"/>
              </a:rPr>
              <a:t>750 m x 750 m</a:t>
            </a:r>
          </a:p>
          <a:p>
            <a:pPr algn="ctr"/>
            <a:r>
              <a:rPr lang="en-US" b="1" dirty="0">
                <a:latin typeface="Helvetica" pitchFamily="2" charset="0"/>
              </a:rPr>
              <a:t>GeoTASO Nominal</a:t>
            </a:r>
          </a:p>
        </p:txBody>
      </p:sp>
      <p:pic>
        <p:nvPicPr>
          <p:cNvPr id="11" name="Picture 10">
            <a:extLst>
              <a:ext uri="{FF2B5EF4-FFF2-40B4-BE49-F238E27FC236}">
                <a16:creationId xmlns:a16="http://schemas.microsoft.com/office/drawing/2014/main" id="{FCCAD5E7-7A66-8C43-A03D-2731AFE4BB0E}"/>
              </a:ext>
            </a:extLst>
          </p:cNvPr>
          <p:cNvPicPr>
            <a:picLocks noChangeAspect="1"/>
          </p:cNvPicPr>
          <p:nvPr/>
        </p:nvPicPr>
        <p:blipFill rotWithShape="1">
          <a:blip r:embed="rId4"/>
          <a:srcRect l="7815" r="3131"/>
          <a:stretch/>
        </p:blipFill>
        <p:spPr>
          <a:xfrm>
            <a:off x="3121589" y="1129584"/>
            <a:ext cx="2860051" cy="2448504"/>
          </a:xfrm>
          <a:prstGeom prst="rect">
            <a:avLst/>
          </a:prstGeom>
          <a:ln>
            <a:solidFill>
              <a:schemeClr val="bg1"/>
            </a:solidFill>
          </a:ln>
        </p:spPr>
      </p:pic>
      <p:pic>
        <p:nvPicPr>
          <p:cNvPr id="12" name="Picture 11">
            <a:extLst>
              <a:ext uri="{FF2B5EF4-FFF2-40B4-BE49-F238E27FC236}">
                <a16:creationId xmlns:a16="http://schemas.microsoft.com/office/drawing/2014/main" id="{ADBAE112-25D1-AF4D-9B5C-810D43F7BCDB}"/>
              </a:ext>
            </a:extLst>
          </p:cNvPr>
          <p:cNvPicPr>
            <a:picLocks noChangeAspect="1"/>
          </p:cNvPicPr>
          <p:nvPr/>
        </p:nvPicPr>
        <p:blipFill rotWithShape="1">
          <a:blip r:embed="rId5"/>
          <a:srcRect l="8277" r="3109"/>
          <a:stretch/>
        </p:blipFill>
        <p:spPr>
          <a:xfrm>
            <a:off x="6200650" y="1130613"/>
            <a:ext cx="2845906" cy="2448505"/>
          </a:xfrm>
          <a:prstGeom prst="rect">
            <a:avLst/>
          </a:prstGeom>
          <a:ln>
            <a:solidFill>
              <a:schemeClr val="bg1"/>
            </a:solidFill>
          </a:ln>
        </p:spPr>
      </p:pic>
      <p:pic>
        <p:nvPicPr>
          <p:cNvPr id="13" name="Picture 12">
            <a:extLst>
              <a:ext uri="{FF2B5EF4-FFF2-40B4-BE49-F238E27FC236}">
                <a16:creationId xmlns:a16="http://schemas.microsoft.com/office/drawing/2014/main" id="{FC8D0CC2-AEBD-A848-9756-24B5D4DFD98B}"/>
              </a:ext>
            </a:extLst>
          </p:cNvPr>
          <p:cNvPicPr>
            <a:picLocks noChangeAspect="1"/>
          </p:cNvPicPr>
          <p:nvPr/>
        </p:nvPicPr>
        <p:blipFill rotWithShape="1">
          <a:blip r:embed="rId6"/>
          <a:srcRect l="6499" r="3171"/>
          <a:stretch/>
        </p:blipFill>
        <p:spPr>
          <a:xfrm>
            <a:off x="9236315" y="1129065"/>
            <a:ext cx="2901061" cy="2448504"/>
          </a:xfrm>
          <a:prstGeom prst="rect">
            <a:avLst/>
          </a:prstGeom>
          <a:ln>
            <a:solidFill>
              <a:schemeClr val="bg1"/>
            </a:solidFill>
          </a:ln>
        </p:spPr>
      </p:pic>
      <p:sp>
        <p:nvSpPr>
          <p:cNvPr id="18" name="TextBox 17">
            <a:extLst>
              <a:ext uri="{FF2B5EF4-FFF2-40B4-BE49-F238E27FC236}">
                <a16:creationId xmlns:a16="http://schemas.microsoft.com/office/drawing/2014/main" id="{1EB6E945-A4E6-1E4A-9BB5-8EE46DA52EA4}"/>
              </a:ext>
            </a:extLst>
          </p:cNvPr>
          <p:cNvSpPr txBox="1"/>
          <p:nvPr/>
        </p:nvSpPr>
        <p:spPr>
          <a:xfrm>
            <a:off x="3343145" y="344753"/>
            <a:ext cx="2244525" cy="646331"/>
          </a:xfrm>
          <a:prstGeom prst="rect">
            <a:avLst/>
          </a:prstGeom>
          <a:noFill/>
        </p:spPr>
        <p:txBody>
          <a:bodyPr wrap="none" rtlCol="0">
            <a:spAutoFit/>
          </a:bodyPr>
          <a:lstStyle/>
          <a:p>
            <a:pPr algn="ctr"/>
            <a:r>
              <a:rPr lang="en-US" b="1" dirty="0">
                <a:latin typeface="Helvetica" pitchFamily="2" charset="0"/>
              </a:rPr>
              <a:t>3 km x 3 km : 9km</a:t>
            </a:r>
            <a:r>
              <a:rPr lang="en-US" b="1" baseline="30000" dirty="0">
                <a:latin typeface="Helvetica" pitchFamily="2" charset="0"/>
              </a:rPr>
              <a:t>2</a:t>
            </a:r>
          </a:p>
          <a:p>
            <a:pPr algn="ctr"/>
            <a:r>
              <a:rPr lang="en-US" b="1" dirty="0">
                <a:latin typeface="Helvetica" pitchFamily="2" charset="0"/>
              </a:rPr>
              <a:t>TEMPO</a:t>
            </a:r>
            <a:endParaRPr lang="en-US" b="1" baseline="30000" dirty="0">
              <a:latin typeface="Helvetica" pitchFamily="2" charset="0"/>
            </a:endParaRPr>
          </a:p>
        </p:txBody>
      </p:sp>
      <p:sp>
        <p:nvSpPr>
          <p:cNvPr id="19" name="TextBox 18">
            <a:extLst>
              <a:ext uri="{FF2B5EF4-FFF2-40B4-BE49-F238E27FC236}">
                <a16:creationId xmlns:a16="http://schemas.microsoft.com/office/drawing/2014/main" id="{CAA08A1E-FF2F-274D-BBAE-E626CB28BF6A}"/>
              </a:ext>
            </a:extLst>
          </p:cNvPr>
          <p:cNvSpPr txBox="1"/>
          <p:nvPr/>
        </p:nvSpPr>
        <p:spPr>
          <a:xfrm>
            <a:off x="4085857" y="575586"/>
            <a:ext cx="184731" cy="276999"/>
          </a:xfrm>
          <a:prstGeom prst="rect">
            <a:avLst/>
          </a:prstGeom>
          <a:noFill/>
        </p:spPr>
        <p:txBody>
          <a:bodyPr wrap="none" rtlCol="0">
            <a:spAutoFit/>
          </a:bodyPr>
          <a:lstStyle/>
          <a:p>
            <a:endParaRPr lang="en-US" b="1" baseline="30000" dirty="0">
              <a:latin typeface="Helvetica" pitchFamily="2" charset="0"/>
            </a:endParaRPr>
          </a:p>
        </p:txBody>
      </p:sp>
      <p:sp>
        <p:nvSpPr>
          <p:cNvPr id="20" name="TextBox 19">
            <a:extLst>
              <a:ext uri="{FF2B5EF4-FFF2-40B4-BE49-F238E27FC236}">
                <a16:creationId xmlns:a16="http://schemas.microsoft.com/office/drawing/2014/main" id="{EE14418B-2A1F-CB41-BB88-5D434C0CE395}"/>
              </a:ext>
            </a:extLst>
          </p:cNvPr>
          <p:cNvSpPr txBox="1"/>
          <p:nvPr/>
        </p:nvSpPr>
        <p:spPr>
          <a:xfrm>
            <a:off x="6473802" y="336281"/>
            <a:ext cx="2372765" cy="646331"/>
          </a:xfrm>
          <a:prstGeom prst="rect">
            <a:avLst/>
          </a:prstGeom>
          <a:noFill/>
        </p:spPr>
        <p:txBody>
          <a:bodyPr wrap="none" rtlCol="0">
            <a:spAutoFit/>
          </a:bodyPr>
          <a:lstStyle/>
          <a:p>
            <a:pPr algn="ctr"/>
            <a:r>
              <a:rPr lang="en-US" b="1" dirty="0">
                <a:latin typeface="Helvetica" pitchFamily="2" charset="0"/>
              </a:rPr>
              <a:t>5 km x 5 km : 25km</a:t>
            </a:r>
            <a:r>
              <a:rPr lang="en-US" b="1" baseline="30000" dirty="0">
                <a:latin typeface="Helvetica" pitchFamily="2" charset="0"/>
              </a:rPr>
              <a:t>2</a:t>
            </a:r>
          </a:p>
          <a:p>
            <a:pPr algn="ctr"/>
            <a:r>
              <a:rPr lang="en-US" b="1" dirty="0">
                <a:latin typeface="Helvetica" pitchFamily="2" charset="0"/>
              </a:rPr>
              <a:t>TROPOMI</a:t>
            </a:r>
            <a:endParaRPr lang="en-US" b="1" baseline="30000" dirty="0">
              <a:latin typeface="Helvetica" pitchFamily="2" charset="0"/>
            </a:endParaRPr>
          </a:p>
        </p:txBody>
      </p:sp>
      <p:sp>
        <p:nvSpPr>
          <p:cNvPr id="22" name="TextBox 21">
            <a:extLst>
              <a:ext uri="{FF2B5EF4-FFF2-40B4-BE49-F238E27FC236}">
                <a16:creationId xmlns:a16="http://schemas.microsoft.com/office/drawing/2014/main" id="{CB618619-9676-484F-AC18-118B95FD8D0B}"/>
              </a:ext>
            </a:extLst>
          </p:cNvPr>
          <p:cNvSpPr txBox="1"/>
          <p:nvPr/>
        </p:nvSpPr>
        <p:spPr>
          <a:xfrm>
            <a:off x="9337027" y="309024"/>
            <a:ext cx="2757486" cy="646331"/>
          </a:xfrm>
          <a:prstGeom prst="rect">
            <a:avLst/>
          </a:prstGeom>
          <a:noFill/>
        </p:spPr>
        <p:txBody>
          <a:bodyPr wrap="none" rtlCol="0">
            <a:spAutoFit/>
          </a:bodyPr>
          <a:lstStyle/>
          <a:p>
            <a:pPr algn="ctr"/>
            <a:r>
              <a:rPr lang="en-US" b="1" dirty="0">
                <a:latin typeface="Helvetica" pitchFamily="2" charset="0"/>
              </a:rPr>
              <a:t>18 km x 18 km : 324km</a:t>
            </a:r>
            <a:r>
              <a:rPr lang="en-US" b="1" baseline="30000" dirty="0">
                <a:latin typeface="Helvetica" pitchFamily="2" charset="0"/>
              </a:rPr>
              <a:t>2</a:t>
            </a:r>
          </a:p>
          <a:p>
            <a:pPr algn="ctr"/>
            <a:r>
              <a:rPr lang="en-US" b="1" dirty="0">
                <a:latin typeface="Helvetica" pitchFamily="2" charset="0"/>
              </a:rPr>
              <a:t>OMI</a:t>
            </a:r>
            <a:endParaRPr lang="en-US" b="1" baseline="30000" dirty="0">
              <a:latin typeface="Helvetica" pitchFamily="2" charset="0"/>
            </a:endParaRPr>
          </a:p>
        </p:txBody>
      </p:sp>
      <p:sp>
        <p:nvSpPr>
          <p:cNvPr id="25" name="TextBox 24">
            <a:extLst>
              <a:ext uri="{FF2B5EF4-FFF2-40B4-BE49-F238E27FC236}">
                <a16:creationId xmlns:a16="http://schemas.microsoft.com/office/drawing/2014/main" id="{35405CC0-0005-C547-A2ED-6DD59CAA2FB5}"/>
              </a:ext>
            </a:extLst>
          </p:cNvPr>
          <p:cNvSpPr txBox="1"/>
          <p:nvPr/>
        </p:nvSpPr>
        <p:spPr>
          <a:xfrm>
            <a:off x="5582992" y="3566610"/>
            <a:ext cx="4013286" cy="830997"/>
          </a:xfrm>
          <a:prstGeom prst="rect">
            <a:avLst/>
          </a:prstGeom>
          <a:noFill/>
        </p:spPr>
        <p:txBody>
          <a:bodyPr wrap="square" rtlCol="0">
            <a:spAutoFit/>
          </a:bodyPr>
          <a:lstStyle/>
          <a:p>
            <a:pPr algn="ctr"/>
            <a:r>
              <a:rPr lang="en-US" sz="1600" b="1" dirty="0">
                <a:latin typeface="Helvetica" pitchFamily="2" charset="0"/>
              </a:rPr>
              <a:t>y=0.76x-1.5x10</a:t>
            </a:r>
            <a:r>
              <a:rPr lang="en-US" sz="1600" b="1" baseline="30000" dirty="0">
                <a:latin typeface="Helvetica" pitchFamily="2" charset="0"/>
              </a:rPr>
              <a:t>15</a:t>
            </a:r>
          </a:p>
          <a:p>
            <a:pPr algn="ctr"/>
            <a:r>
              <a:rPr lang="en-US" sz="1600" b="1" dirty="0">
                <a:latin typeface="Helvetica" pitchFamily="2" charset="0"/>
              </a:rPr>
              <a:t>r</a:t>
            </a:r>
            <a:r>
              <a:rPr lang="en-US" sz="1600" b="1" baseline="30000" dirty="0">
                <a:latin typeface="Helvetica" pitchFamily="2" charset="0"/>
              </a:rPr>
              <a:t>2</a:t>
            </a:r>
            <a:r>
              <a:rPr lang="en-US" sz="1600" b="1" dirty="0">
                <a:latin typeface="Helvetica" pitchFamily="2" charset="0"/>
              </a:rPr>
              <a:t>=0.88</a:t>
            </a:r>
          </a:p>
          <a:p>
            <a:pPr algn="ctr"/>
            <a:r>
              <a:rPr lang="en-US" sz="1600" b="1" dirty="0">
                <a:latin typeface="Helvetica" pitchFamily="2" charset="0"/>
              </a:rPr>
              <a:t>n=87</a:t>
            </a:r>
          </a:p>
        </p:txBody>
      </p:sp>
      <p:sp>
        <p:nvSpPr>
          <p:cNvPr id="26" name="TextBox 25">
            <a:extLst>
              <a:ext uri="{FF2B5EF4-FFF2-40B4-BE49-F238E27FC236}">
                <a16:creationId xmlns:a16="http://schemas.microsoft.com/office/drawing/2014/main" id="{8E78492F-F86A-3F4C-BE9B-3694A8F4BCF0}"/>
              </a:ext>
            </a:extLst>
          </p:cNvPr>
          <p:cNvSpPr txBox="1"/>
          <p:nvPr/>
        </p:nvSpPr>
        <p:spPr>
          <a:xfrm>
            <a:off x="2489274" y="3566611"/>
            <a:ext cx="4013286" cy="830997"/>
          </a:xfrm>
          <a:prstGeom prst="rect">
            <a:avLst/>
          </a:prstGeom>
          <a:noFill/>
        </p:spPr>
        <p:txBody>
          <a:bodyPr wrap="square" rtlCol="0">
            <a:spAutoFit/>
          </a:bodyPr>
          <a:lstStyle/>
          <a:p>
            <a:pPr algn="ctr"/>
            <a:r>
              <a:rPr lang="en-US" sz="1600" b="1" dirty="0">
                <a:latin typeface="Helvetica" pitchFamily="2" charset="0"/>
              </a:rPr>
              <a:t>y=0.89x-1.9x10</a:t>
            </a:r>
            <a:r>
              <a:rPr lang="en-US" sz="1600" b="1" baseline="30000" dirty="0">
                <a:latin typeface="Helvetica" pitchFamily="2" charset="0"/>
              </a:rPr>
              <a:t>15</a:t>
            </a:r>
          </a:p>
          <a:p>
            <a:pPr algn="ctr"/>
            <a:r>
              <a:rPr lang="en-US" sz="1600" b="1" dirty="0">
                <a:latin typeface="Helvetica" pitchFamily="2" charset="0"/>
              </a:rPr>
              <a:t>r</a:t>
            </a:r>
            <a:r>
              <a:rPr lang="en-US" sz="1600" b="1" baseline="30000" dirty="0">
                <a:latin typeface="Helvetica" pitchFamily="2" charset="0"/>
              </a:rPr>
              <a:t>2</a:t>
            </a:r>
            <a:r>
              <a:rPr lang="en-US" sz="1600" b="1" dirty="0">
                <a:latin typeface="Helvetica" pitchFamily="2" charset="0"/>
              </a:rPr>
              <a:t>=0.86</a:t>
            </a:r>
          </a:p>
          <a:p>
            <a:pPr algn="ctr"/>
            <a:r>
              <a:rPr lang="en-US" sz="1600" b="1" dirty="0">
                <a:latin typeface="Helvetica" pitchFamily="2" charset="0"/>
              </a:rPr>
              <a:t>n=87</a:t>
            </a:r>
          </a:p>
        </p:txBody>
      </p:sp>
      <p:sp>
        <p:nvSpPr>
          <p:cNvPr id="27" name="TextBox 26">
            <a:extLst>
              <a:ext uri="{FF2B5EF4-FFF2-40B4-BE49-F238E27FC236}">
                <a16:creationId xmlns:a16="http://schemas.microsoft.com/office/drawing/2014/main" id="{D7E5F4AC-CC91-794D-8AE6-698B8F0A684F}"/>
              </a:ext>
            </a:extLst>
          </p:cNvPr>
          <p:cNvSpPr txBox="1"/>
          <p:nvPr/>
        </p:nvSpPr>
        <p:spPr>
          <a:xfrm>
            <a:off x="8709128" y="3566612"/>
            <a:ext cx="4013286" cy="830997"/>
          </a:xfrm>
          <a:prstGeom prst="rect">
            <a:avLst/>
          </a:prstGeom>
          <a:noFill/>
        </p:spPr>
        <p:txBody>
          <a:bodyPr wrap="square" rtlCol="0">
            <a:spAutoFit/>
          </a:bodyPr>
          <a:lstStyle/>
          <a:p>
            <a:pPr algn="ctr"/>
            <a:r>
              <a:rPr lang="en-US" sz="1600" b="1" dirty="0">
                <a:latin typeface="Helvetica" pitchFamily="2" charset="0"/>
              </a:rPr>
              <a:t>y=0.56x-6.4x10</a:t>
            </a:r>
            <a:r>
              <a:rPr lang="en-US" sz="1600" b="1" baseline="30000" dirty="0">
                <a:latin typeface="Helvetica" pitchFamily="2" charset="0"/>
              </a:rPr>
              <a:t>14</a:t>
            </a:r>
          </a:p>
          <a:p>
            <a:pPr algn="ctr"/>
            <a:r>
              <a:rPr lang="en-US" sz="1600" b="1" dirty="0">
                <a:latin typeface="Helvetica" pitchFamily="2" charset="0"/>
              </a:rPr>
              <a:t>r</a:t>
            </a:r>
            <a:r>
              <a:rPr lang="en-US" sz="1600" b="1" baseline="30000" dirty="0">
                <a:latin typeface="Helvetica" pitchFamily="2" charset="0"/>
              </a:rPr>
              <a:t>2</a:t>
            </a:r>
            <a:r>
              <a:rPr lang="en-US" sz="1600" b="1" dirty="0">
                <a:latin typeface="Helvetica" pitchFamily="2" charset="0"/>
              </a:rPr>
              <a:t>=0.69</a:t>
            </a:r>
          </a:p>
          <a:p>
            <a:pPr algn="ctr"/>
            <a:r>
              <a:rPr lang="en-US" sz="1600" b="1" dirty="0">
                <a:latin typeface="Helvetica" pitchFamily="2" charset="0"/>
              </a:rPr>
              <a:t>n=65</a:t>
            </a:r>
          </a:p>
        </p:txBody>
      </p:sp>
      <p:sp>
        <p:nvSpPr>
          <p:cNvPr id="28" name="TextBox 27">
            <a:extLst>
              <a:ext uri="{FF2B5EF4-FFF2-40B4-BE49-F238E27FC236}">
                <a16:creationId xmlns:a16="http://schemas.microsoft.com/office/drawing/2014/main" id="{4CF4DD35-9069-0D4D-9EB8-BF993E3156EA}"/>
              </a:ext>
            </a:extLst>
          </p:cNvPr>
          <p:cNvSpPr txBox="1"/>
          <p:nvPr/>
        </p:nvSpPr>
        <p:spPr>
          <a:xfrm>
            <a:off x="418285" y="4653601"/>
            <a:ext cx="11316300" cy="163121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342900" indent="-342900">
              <a:buFont typeface="Arial" panose="020B0604020202020204" pitchFamily="34" charset="0"/>
              <a:buChar char="•"/>
            </a:pPr>
            <a:r>
              <a:rPr lang="en-US" sz="2000" b="1" dirty="0">
                <a:latin typeface="Helvetica" pitchFamily="2" charset="0"/>
              </a:rPr>
              <a:t>Correlation is preserved at the areal resolutions of TEMPO and TROPOMI</a:t>
            </a:r>
          </a:p>
          <a:p>
            <a:pPr marL="342900" indent="-342900">
              <a:buFont typeface="Arial" panose="020B0604020202020204" pitchFamily="34" charset="0"/>
              <a:buChar char="•"/>
            </a:pPr>
            <a:endParaRPr lang="en-US" sz="2000" b="1" dirty="0">
              <a:latin typeface="Helvetica" pitchFamily="2" charset="0"/>
            </a:endParaRPr>
          </a:p>
          <a:p>
            <a:pPr marL="342900" indent="-342900">
              <a:buFont typeface="Arial" panose="020B0604020202020204" pitchFamily="34" charset="0"/>
              <a:buChar char="•"/>
            </a:pPr>
            <a:r>
              <a:rPr lang="en-US" sz="2000" b="1" dirty="0">
                <a:latin typeface="Helvetica" pitchFamily="2" charset="0"/>
              </a:rPr>
              <a:t>Slope decreases as spatial resolution is coarsened</a:t>
            </a:r>
          </a:p>
          <a:p>
            <a:pPr marL="342900" indent="-342900">
              <a:buFont typeface="Arial" panose="020B0604020202020204" pitchFamily="34" charset="0"/>
              <a:buChar char="•"/>
            </a:pPr>
            <a:endParaRPr lang="en-US" sz="2000" b="1" dirty="0">
              <a:latin typeface="Helvetica" pitchFamily="2" charset="0"/>
            </a:endParaRPr>
          </a:p>
          <a:p>
            <a:pPr marL="342900" indent="-342900">
              <a:buFont typeface="Arial" panose="020B0604020202020204" pitchFamily="34" charset="0"/>
              <a:buChar char="•"/>
            </a:pPr>
            <a:r>
              <a:rPr lang="en-US" sz="2000" b="1" dirty="0">
                <a:latin typeface="Helvetica" pitchFamily="2" charset="0"/>
              </a:rPr>
              <a:t>Correlation and number of coincidences significantly decreased at OMI spatial resolution </a:t>
            </a:r>
          </a:p>
        </p:txBody>
      </p:sp>
      <p:sp>
        <p:nvSpPr>
          <p:cNvPr id="29" name="TextBox 28">
            <a:extLst>
              <a:ext uri="{FF2B5EF4-FFF2-40B4-BE49-F238E27FC236}">
                <a16:creationId xmlns:a16="http://schemas.microsoft.com/office/drawing/2014/main" id="{FE74AB32-CCBF-A94A-8B4F-DCBDC526767A}"/>
              </a:ext>
            </a:extLst>
          </p:cNvPr>
          <p:cNvSpPr txBox="1"/>
          <p:nvPr/>
        </p:nvSpPr>
        <p:spPr>
          <a:xfrm>
            <a:off x="9816165" y="1775395"/>
            <a:ext cx="795411" cy="461665"/>
          </a:xfrm>
          <a:prstGeom prst="rect">
            <a:avLst/>
          </a:prstGeom>
          <a:noFill/>
        </p:spPr>
        <p:txBody>
          <a:bodyPr wrap="none" rtlCol="0">
            <a:spAutoFit/>
          </a:bodyPr>
          <a:lstStyle/>
          <a:p>
            <a:r>
              <a:rPr lang="en-US" sz="1200" dirty="0" err="1">
                <a:solidFill>
                  <a:srgbClr val="0432FF"/>
                </a:solidFill>
              </a:rPr>
              <a:t>CalTech</a:t>
            </a:r>
            <a:endParaRPr lang="en-US" sz="1200" dirty="0">
              <a:solidFill>
                <a:srgbClr val="0432FF"/>
              </a:solidFill>
            </a:endParaRPr>
          </a:p>
          <a:p>
            <a:r>
              <a:rPr lang="en-US" sz="1200" dirty="0">
                <a:solidFill>
                  <a:srgbClr val="0432FF"/>
                </a:solidFill>
              </a:rPr>
              <a:t>June 26th</a:t>
            </a:r>
          </a:p>
        </p:txBody>
      </p:sp>
      <p:sp>
        <p:nvSpPr>
          <p:cNvPr id="30" name="TextBox 29">
            <a:extLst>
              <a:ext uri="{FF2B5EF4-FFF2-40B4-BE49-F238E27FC236}">
                <a16:creationId xmlns:a16="http://schemas.microsoft.com/office/drawing/2014/main" id="{404DC28C-CE7C-FD4F-94A3-A1A8A8348E64}"/>
              </a:ext>
            </a:extLst>
          </p:cNvPr>
          <p:cNvSpPr txBox="1"/>
          <p:nvPr/>
        </p:nvSpPr>
        <p:spPr>
          <a:xfrm>
            <a:off x="10052438" y="2298615"/>
            <a:ext cx="45719" cy="369332"/>
          </a:xfrm>
          <a:prstGeom prst="rect">
            <a:avLst/>
          </a:prstGeom>
          <a:noFill/>
        </p:spPr>
        <p:txBody>
          <a:bodyPr wrap="square" rtlCol="0">
            <a:spAutoFit/>
          </a:bodyPr>
          <a:lstStyle/>
          <a:p>
            <a:endParaRPr lang="en-US" dirty="0"/>
          </a:p>
        </p:txBody>
      </p:sp>
      <p:sp>
        <p:nvSpPr>
          <p:cNvPr id="31" name="Down Arrow 30">
            <a:extLst>
              <a:ext uri="{FF2B5EF4-FFF2-40B4-BE49-F238E27FC236}">
                <a16:creationId xmlns:a16="http://schemas.microsoft.com/office/drawing/2014/main" id="{53E1A456-BE6F-0641-BC45-78DCBDF5FE55}"/>
              </a:ext>
            </a:extLst>
          </p:cNvPr>
          <p:cNvSpPr/>
          <p:nvPr/>
        </p:nvSpPr>
        <p:spPr>
          <a:xfrm>
            <a:off x="10049463" y="2170344"/>
            <a:ext cx="128016" cy="367315"/>
          </a:xfrm>
          <a:prstGeom prst="downArrow">
            <a:avLst/>
          </a:prstGeom>
          <a:solidFill>
            <a:srgbClr val="043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D73991F0-830A-6B47-906F-372F42B63AD4}"/>
              </a:ext>
            </a:extLst>
          </p:cNvPr>
          <p:cNvSpPr txBox="1"/>
          <p:nvPr/>
        </p:nvSpPr>
        <p:spPr>
          <a:xfrm>
            <a:off x="10869587" y="1253856"/>
            <a:ext cx="1008609" cy="600164"/>
          </a:xfrm>
          <a:prstGeom prst="rect">
            <a:avLst/>
          </a:prstGeom>
          <a:noFill/>
        </p:spPr>
        <p:txBody>
          <a:bodyPr wrap="square" rtlCol="0">
            <a:spAutoFit/>
          </a:bodyPr>
          <a:lstStyle/>
          <a:p>
            <a:r>
              <a:rPr lang="en-US" sz="1100" dirty="0">
                <a:solidFill>
                  <a:srgbClr val="0432FF"/>
                </a:solidFill>
              </a:rPr>
              <a:t>Schiller Park</a:t>
            </a:r>
          </a:p>
          <a:p>
            <a:r>
              <a:rPr lang="en-US" sz="1100" dirty="0" err="1">
                <a:solidFill>
                  <a:srgbClr val="0432FF"/>
                </a:solidFill>
              </a:rPr>
              <a:t>O’hare</a:t>
            </a:r>
            <a:r>
              <a:rPr lang="en-US" sz="1100" dirty="0">
                <a:solidFill>
                  <a:srgbClr val="0432FF"/>
                </a:solidFill>
              </a:rPr>
              <a:t> Airport</a:t>
            </a:r>
          </a:p>
          <a:p>
            <a:r>
              <a:rPr lang="en-US" sz="1100" dirty="0">
                <a:solidFill>
                  <a:srgbClr val="0432FF"/>
                </a:solidFill>
              </a:rPr>
              <a:t>June 1</a:t>
            </a:r>
            <a:r>
              <a:rPr lang="en-US" sz="1100" baseline="30000" dirty="0">
                <a:solidFill>
                  <a:srgbClr val="0432FF"/>
                </a:solidFill>
              </a:rPr>
              <a:t>st</a:t>
            </a:r>
            <a:r>
              <a:rPr lang="en-US" sz="1100" dirty="0">
                <a:solidFill>
                  <a:srgbClr val="0432FF"/>
                </a:solidFill>
              </a:rPr>
              <a:t> </a:t>
            </a:r>
          </a:p>
        </p:txBody>
      </p:sp>
      <p:sp>
        <p:nvSpPr>
          <p:cNvPr id="33" name="Down Arrow 32">
            <a:extLst>
              <a:ext uri="{FF2B5EF4-FFF2-40B4-BE49-F238E27FC236}">
                <a16:creationId xmlns:a16="http://schemas.microsoft.com/office/drawing/2014/main" id="{678E86E4-1E2F-DC4C-8C7B-0820FA41BFC4}"/>
              </a:ext>
            </a:extLst>
          </p:cNvPr>
          <p:cNvSpPr/>
          <p:nvPr/>
        </p:nvSpPr>
        <p:spPr>
          <a:xfrm rot="19850972">
            <a:off x="11435175" y="1719118"/>
            <a:ext cx="128016" cy="457404"/>
          </a:xfrm>
          <a:prstGeom prst="downArrow">
            <a:avLst/>
          </a:prstGeom>
          <a:solidFill>
            <a:srgbClr val="043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32FF"/>
              </a:solidFill>
            </a:endParaRPr>
          </a:p>
        </p:txBody>
      </p:sp>
    </p:spTree>
    <p:extLst>
      <p:ext uri="{BB962C8B-B14F-4D97-AF65-F5344CB8AC3E}">
        <p14:creationId xmlns:p14="http://schemas.microsoft.com/office/powerpoint/2010/main" val="709293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E6B5-B12B-7D4A-AF88-E515E5E75FA2}"/>
              </a:ext>
            </a:extLst>
          </p:cNvPr>
          <p:cNvSpPr>
            <a:spLocks noGrp="1"/>
          </p:cNvSpPr>
          <p:nvPr>
            <p:ph type="title"/>
          </p:nvPr>
        </p:nvSpPr>
        <p:spPr>
          <a:xfrm>
            <a:off x="0" y="0"/>
            <a:ext cx="10515600" cy="1325563"/>
          </a:xfrm>
        </p:spPr>
        <p:txBody>
          <a:bodyPr/>
          <a:lstStyle/>
          <a:p>
            <a:r>
              <a:rPr lang="en-US" b="1" dirty="0">
                <a:latin typeface="Helvetica" pitchFamily="2" charset="0"/>
              </a:rPr>
              <a:t>Looking ahead…</a:t>
            </a:r>
          </a:p>
        </p:txBody>
      </p:sp>
      <p:sp>
        <p:nvSpPr>
          <p:cNvPr id="3" name="Content Placeholder 2">
            <a:extLst>
              <a:ext uri="{FF2B5EF4-FFF2-40B4-BE49-F238E27FC236}">
                <a16:creationId xmlns:a16="http://schemas.microsoft.com/office/drawing/2014/main" id="{28D3C312-76CF-5240-A374-89175E2915B5}"/>
              </a:ext>
            </a:extLst>
          </p:cNvPr>
          <p:cNvSpPr>
            <a:spLocks noGrp="1"/>
          </p:cNvSpPr>
          <p:nvPr>
            <p:ph idx="1"/>
          </p:nvPr>
        </p:nvSpPr>
        <p:spPr>
          <a:xfrm>
            <a:off x="564204" y="1014384"/>
            <a:ext cx="11099260" cy="5386416"/>
          </a:xfrm>
        </p:spPr>
        <p:txBody>
          <a:bodyPr>
            <a:normAutofit fontScale="70000" lnSpcReduction="20000"/>
          </a:bodyPr>
          <a:lstStyle/>
          <a:p>
            <a:pPr>
              <a:lnSpc>
                <a:spcPct val="120000"/>
              </a:lnSpc>
              <a:spcBef>
                <a:spcPts val="1600"/>
              </a:spcBef>
            </a:pPr>
            <a:r>
              <a:rPr lang="en-US" b="1" dirty="0">
                <a:latin typeface="Helvetica" pitchFamily="2" charset="0"/>
              </a:rPr>
              <a:t>Satellite Validation: These airborne measurements provide a transfer standard between Pandora measurements (high temporal resolution but possibly influenced by very local scale phenomena) and satellite measurements (providing information on sub-pixel variability)</a:t>
            </a:r>
          </a:p>
          <a:p>
            <a:pPr>
              <a:lnSpc>
                <a:spcPct val="120000"/>
              </a:lnSpc>
              <a:spcBef>
                <a:spcPts val="1600"/>
              </a:spcBef>
            </a:pPr>
            <a:r>
              <a:rPr lang="en-US" sz="2900" b="1" dirty="0">
                <a:latin typeface="Helvetica" pitchFamily="2" charset="0"/>
              </a:rPr>
              <a:t>Manuscript in preparation about these Pandora comparison statistics in relation to spatial resolution</a:t>
            </a:r>
          </a:p>
          <a:p>
            <a:pPr lvl="1">
              <a:lnSpc>
                <a:spcPct val="120000"/>
              </a:lnSpc>
            </a:pPr>
            <a:r>
              <a:rPr lang="en-US" b="1" dirty="0">
                <a:latin typeface="Helvetica" pitchFamily="2" charset="0"/>
              </a:rPr>
              <a:t>Data from summer 2017 LMOS and SARP flights will be publicly available after June 2018</a:t>
            </a:r>
          </a:p>
          <a:p>
            <a:pPr>
              <a:lnSpc>
                <a:spcPct val="120000"/>
              </a:lnSpc>
              <a:spcBef>
                <a:spcPts val="1600"/>
              </a:spcBef>
            </a:pPr>
            <a:r>
              <a:rPr lang="en-US" sz="2900" b="1" dirty="0">
                <a:latin typeface="Helvetica" pitchFamily="2" charset="0"/>
              </a:rPr>
              <a:t>Additional work needed to generate vertical columns from these slant columns (need a priori information at comparable spatial resolution)</a:t>
            </a:r>
          </a:p>
          <a:p>
            <a:pPr>
              <a:lnSpc>
                <a:spcPct val="120000"/>
              </a:lnSpc>
              <a:spcBef>
                <a:spcPts val="1600"/>
              </a:spcBef>
            </a:pPr>
            <a:r>
              <a:rPr lang="en-US" sz="2900" b="1" dirty="0">
                <a:latin typeface="Helvetica" pitchFamily="2" charset="0"/>
              </a:rPr>
              <a:t>Participation in Long Island Sound Tropospheric Ozone Study (LISTOS) summer 2018</a:t>
            </a:r>
          </a:p>
          <a:p>
            <a:pPr lvl="1">
              <a:lnSpc>
                <a:spcPct val="120000"/>
              </a:lnSpc>
            </a:pPr>
            <a:r>
              <a:rPr lang="en-US" b="1" dirty="0">
                <a:latin typeface="Helvetica" pitchFamily="2" charset="0"/>
              </a:rPr>
              <a:t>Diurnal sampling of NYC</a:t>
            </a:r>
          </a:p>
          <a:p>
            <a:pPr lvl="1">
              <a:lnSpc>
                <a:spcPct val="120000"/>
              </a:lnSpc>
            </a:pPr>
            <a:r>
              <a:rPr lang="en-US" b="1" dirty="0">
                <a:latin typeface="Helvetica" pitchFamily="2" charset="0"/>
              </a:rPr>
              <a:t>Coincidences with TROPOMI for contribution to Sentinel-5 Precursor (TROPOMI) validation</a:t>
            </a:r>
          </a:p>
          <a:p>
            <a:pPr lvl="1">
              <a:lnSpc>
                <a:spcPct val="120000"/>
              </a:lnSpc>
            </a:pPr>
            <a:r>
              <a:rPr lang="en-US" b="1" dirty="0">
                <a:latin typeface="Helvetica" pitchFamily="2" charset="0"/>
              </a:rPr>
              <a:t>Looking at pollution transport over Long Island Sound into the downwind States</a:t>
            </a:r>
          </a:p>
        </p:txBody>
      </p:sp>
    </p:spTree>
    <p:extLst>
      <p:ext uri="{BB962C8B-B14F-4D97-AF65-F5344CB8AC3E}">
        <p14:creationId xmlns:p14="http://schemas.microsoft.com/office/powerpoint/2010/main" val="3900571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12002D6-169A-5A46-B771-B9EB934B0F8E}"/>
              </a:ext>
            </a:extLst>
          </p:cNvPr>
          <p:cNvSpPr txBox="1"/>
          <p:nvPr/>
        </p:nvSpPr>
        <p:spPr>
          <a:xfrm>
            <a:off x="123568" y="87786"/>
            <a:ext cx="11948984" cy="723275"/>
          </a:xfrm>
          <a:prstGeom prst="rect">
            <a:avLst/>
          </a:prstGeom>
          <a:noFill/>
        </p:spPr>
        <p:txBody>
          <a:bodyPr wrap="square" rtlCol="0">
            <a:spAutoFit/>
          </a:bodyPr>
          <a:lstStyle/>
          <a:p>
            <a:pPr>
              <a:spcBef>
                <a:spcPts val="600"/>
              </a:spcBef>
            </a:pPr>
            <a:r>
              <a:rPr lang="en-US" b="1" dirty="0"/>
              <a:t>LISTOS v1 NASA raster (28,000 ft altitude): black=nadir track, white=swath extent)</a:t>
            </a:r>
          </a:p>
          <a:p>
            <a:pPr>
              <a:spcBef>
                <a:spcPts val="600"/>
              </a:spcBef>
            </a:pPr>
            <a:r>
              <a:rPr lang="en-US" b="1" dirty="0"/>
              <a:t>Colored circles: </a:t>
            </a:r>
            <a:r>
              <a:rPr lang="en-US" b="1" dirty="0" err="1"/>
              <a:t>eGRID</a:t>
            </a:r>
            <a:r>
              <a:rPr lang="en-US" b="1" dirty="0"/>
              <a:t> 2016 total ozone season NOx emissions in tons, log scale from 1 ton/</a:t>
            </a:r>
            <a:r>
              <a:rPr lang="en-US" b="1" dirty="0" err="1"/>
              <a:t>yr</a:t>
            </a:r>
            <a:r>
              <a:rPr lang="en-US" b="1" dirty="0"/>
              <a:t> (blue) to 1000 tons/</a:t>
            </a:r>
            <a:r>
              <a:rPr lang="en-US" b="1" dirty="0" err="1"/>
              <a:t>yr</a:t>
            </a:r>
            <a:r>
              <a:rPr lang="en-US" b="1" dirty="0"/>
              <a:t> (red)</a:t>
            </a:r>
          </a:p>
        </p:txBody>
      </p:sp>
      <p:pic>
        <p:nvPicPr>
          <p:cNvPr id="4" name="Picture 3">
            <a:extLst>
              <a:ext uri="{FF2B5EF4-FFF2-40B4-BE49-F238E27FC236}">
                <a16:creationId xmlns:a16="http://schemas.microsoft.com/office/drawing/2014/main" id="{65AB4CEC-6B36-EC44-9A77-F672695E72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6060" y="1012481"/>
            <a:ext cx="9144000" cy="5845519"/>
          </a:xfrm>
          <a:prstGeom prst="rect">
            <a:avLst/>
          </a:prstGeom>
        </p:spPr>
      </p:pic>
    </p:spTree>
    <p:extLst>
      <p:ext uri="{BB962C8B-B14F-4D97-AF65-F5344CB8AC3E}">
        <p14:creationId xmlns:p14="http://schemas.microsoft.com/office/powerpoint/2010/main" val="1658784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871727-71D7-5B42-873E-D75D9D5A4C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1012482"/>
            <a:ext cx="9144000" cy="5845519"/>
          </a:xfrm>
          <a:prstGeom prst="rect">
            <a:avLst/>
          </a:prstGeom>
        </p:spPr>
      </p:pic>
      <p:sp>
        <p:nvSpPr>
          <p:cNvPr id="4" name="TextBox 3">
            <a:extLst>
              <a:ext uri="{FF2B5EF4-FFF2-40B4-BE49-F238E27FC236}">
                <a16:creationId xmlns:a16="http://schemas.microsoft.com/office/drawing/2014/main" id="{E65EB695-AFEE-E04B-A674-8BBAC37D597C}"/>
              </a:ext>
            </a:extLst>
          </p:cNvPr>
          <p:cNvSpPr txBox="1"/>
          <p:nvPr/>
        </p:nvSpPr>
        <p:spPr>
          <a:xfrm>
            <a:off x="234779" y="168251"/>
            <a:ext cx="11751276" cy="369332"/>
          </a:xfrm>
          <a:prstGeom prst="rect">
            <a:avLst/>
          </a:prstGeom>
          <a:noFill/>
        </p:spPr>
        <p:txBody>
          <a:bodyPr wrap="square" rtlCol="0">
            <a:spAutoFit/>
          </a:bodyPr>
          <a:lstStyle/>
          <a:p>
            <a:r>
              <a:rPr lang="en-US" b="1" dirty="0"/>
              <a:t>Base layer 4km EPA OAQPS Research June 2016 emissions (courtesy Alison </a:t>
            </a:r>
            <a:r>
              <a:rPr lang="en-US" b="1" dirty="0" err="1"/>
              <a:t>Eyth</a:t>
            </a:r>
            <a:r>
              <a:rPr lang="en-US" b="1" dirty="0"/>
              <a:t>, Luke </a:t>
            </a:r>
            <a:r>
              <a:rPr lang="en-US" b="1" dirty="0" err="1"/>
              <a:t>Valin</a:t>
            </a:r>
            <a:r>
              <a:rPr lang="en-US" b="1" dirty="0"/>
              <a:t>, US EPA and Laura Judd, NASA) </a:t>
            </a:r>
          </a:p>
        </p:txBody>
      </p:sp>
    </p:spTree>
    <p:extLst>
      <p:ext uri="{BB962C8B-B14F-4D97-AF65-F5344CB8AC3E}">
        <p14:creationId xmlns:p14="http://schemas.microsoft.com/office/powerpoint/2010/main" val="3972530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AA530-EA44-234B-BFCA-E82C1C7B6747}"/>
              </a:ext>
            </a:extLst>
          </p:cNvPr>
          <p:cNvSpPr>
            <a:spLocks noGrp="1"/>
          </p:cNvSpPr>
          <p:nvPr>
            <p:ph type="title"/>
          </p:nvPr>
        </p:nvSpPr>
        <p:spPr>
          <a:xfrm>
            <a:off x="0" y="5532437"/>
            <a:ext cx="10515600" cy="1325563"/>
          </a:xfrm>
        </p:spPr>
        <p:txBody>
          <a:bodyPr/>
          <a:lstStyle/>
          <a:p>
            <a:r>
              <a:rPr lang="en-US" dirty="0"/>
              <a:t>Backup Slides</a:t>
            </a:r>
          </a:p>
        </p:txBody>
      </p:sp>
    </p:spTree>
    <p:extLst>
      <p:ext uri="{BB962C8B-B14F-4D97-AF65-F5344CB8AC3E}">
        <p14:creationId xmlns:p14="http://schemas.microsoft.com/office/powerpoint/2010/main" val="776079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15B7022-69BE-A54E-A0EE-720B9DB61C48}"/>
              </a:ext>
            </a:extLst>
          </p:cNvPr>
          <p:cNvPicPr>
            <a:picLocks noGrp="1" noChangeAspect="1"/>
          </p:cNvPicPr>
          <p:nvPr>
            <p:ph idx="1"/>
          </p:nvPr>
        </p:nvPicPr>
        <p:blipFill>
          <a:blip r:embed="rId2"/>
          <a:stretch>
            <a:fillRect/>
          </a:stretch>
        </p:blipFill>
        <p:spPr>
          <a:xfrm>
            <a:off x="90681" y="482873"/>
            <a:ext cx="5943600" cy="2843828"/>
          </a:xfrm>
          <a:ln>
            <a:solidFill>
              <a:schemeClr val="tx1"/>
            </a:solidFill>
          </a:ln>
        </p:spPr>
      </p:pic>
      <p:pic>
        <p:nvPicPr>
          <p:cNvPr id="7" name="Picture 6">
            <a:extLst>
              <a:ext uri="{FF2B5EF4-FFF2-40B4-BE49-F238E27FC236}">
                <a16:creationId xmlns:a16="http://schemas.microsoft.com/office/drawing/2014/main" id="{5364D2E1-7A28-EE41-B537-4F740F1D9EA1}"/>
              </a:ext>
            </a:extLst>
          </p:cNvPr>
          <p:cNvPicPr>
            <a:picLocks noChangeAspect="1"/>
          </p:cNvPicPr>
          <p:nvPr/>
        </p:nvPicPr>
        <p:blipFill>
          <a:blip r:embed="rId3"/>
          <a:stretch>
            <a:fillRect/>
          </a:stretch>
        </p:blipFill>
        <p:spPr>
          <a:xfrm>
            <a:off x="6171700" y="482873"/>
            <a:ext cx="5943600" cy="2843828"/>
          </a:xfrm>
          <a:prstGeom prst="rect">
            <a:avLst/>
          </a:prstGeom>
          <a:ln>
            <a:solidFill>
              <a:schemeClr val="tx1"/>
            </a:solidFill>
          </a:ln>
        </p:spPr>
      </p:pic>
      <p:pic>
        <p:nvPicPr>
          <p:cNvPr id="9" name="Picture 8">
            <a:extLst>
              <a:ext uri="{FF2B5EF4-FFF2-40B4-BE49-F238E27FC236}">
                <a16:creationId xmlns:a16="http://schemas.microsoft.com/office/drawing/2014/main" id="{AA6CBC6C-D453-D747-A746-5AF86209541B}"/>
              </a:ext>
            </a:extLst>
          </p:cNvPr>
          <p:cNvPicPr>
            <a:picLocks noChangeAspect="1"/>
          </p:cNvPicPr>
          <p:nvPr/>
        </p:nvPicPr>
        <p:blipFill>
          <a:blip r:embed="rId4"/>
          <a:stretch>
            <a:fillRect/>
          </a:stretch>
        </p:blipFill>
        <p:spPr>
          <a:xfrm>
            <a:off x="90681" y="3522402"/>
            <a:ext cx="5943600" cy="2843828"/>
          </a:xfrm>
          <a:prstGeom prst="rect">
            <a:avLst/>
          </a:prstGeom>
          <a:ln>
            <a:solidFill>
              <a:schemeClr val="tx1"/>
            </a:solidFill>
          </a:ln>
        </p:spPr>
      </p:pic>
      <p:pic>
        <p:nvPicPr>
          <p:cNvPr id="11" name="Picture 10">
            <a:extLst>
              <a:ext uri="{FF2B5EF4-FFF2-40B4-BE49-F238E27FC236}">
                <a16:creationId xmlns:a16="http://schemas.microsoft.com/office/drawing/2014/main" id="{C124AF93-D6EB-1142-94F4-16695EFE5121}"/>
              </a:ext>
            </a:extLst>
          </p:cNvPr>
          <p:cNvPicPr>
            <a:picLocks noChangeAspect="1"/>
          </p:cNvPicPr>
          <p:nvPr/>
        </p:nvPicPr>
        <p:blipFill>
          <a:blip r:embed="rId5"/>
          <a:stretch>
            <a:fillRect/>
          </a:stretch>
        </p:blipFill>
        <p:spPr>
          <a:xfrm>
            <a:off x="6171700" y="3522402"/>
            <a:ext cx="5943600" cy="2843828"/>
          </a:xfrm>
          <a:prstGeom prst="rect">
            <a:avLst/>
          </a:prstGeom>
          <a:ln>
            <a:solidFill>
              <a:schemeClr val="tx1"/>
            </a:solidFill>
          </a:ln>
        </p:spPr>
      </p:pic>
      <p:sp>
        <p:nvSpPr>
          <p:cNvPr id="12" name="TextBox 11">
            <a:extLst>
              <a:ext uri="{FF2B5EF4-FFF2-40B4-BE49-F238E27FC236}">
                <a16:creationId xmlns:a16="http://schemas.microsoft.com/office/drawing/2014/main" id="{22E6F45D-A3F8-9F46-83CC-F876CD28B7CD}"/>
              </a:ext>
            </a:extLst>
          </p:cNvPr>
          <p:cNvSpPr txBox="1"/>
          <p:nvPr/>
        </p:nvSpPr>
        <p:spPr>
          <a:xfrm>
            <a:off x="1828800" y="5541484"/>
            <a:ext cx="1397114" cy="369332"/>
          </a:xfrm>
          <a:prstGeom prst="rect">
            <a:avLst/>
          </a:prstGeom>
          <a:noFill/>
          <a:ln>
            <a:noFill/>
          </a:ln>
        </p:spPr>
        <p:txBody>
          <a:bodyPr wrap="none" rtlCol="0">
            <a:spAutoFit/>
          </a:bodyPr>
          <a:lstStyle/>
          <a:p>
            <a:r>
              <a:rPr lang="en-US" dirty="0"/>
              <a:t>Clouds likely </a:t>
            </a:r>
          </a:p>
        </p:txBody>
      </p:sp>
      <p:sp>
        <p:nvSpPr>
          <p:cNvPr id="13" name="TextBox 12">
            <a:extLst>
              <a:ext uri="{FF2B5EF4-FFF2-40B4-BE49-F238E27FC236}">
                <a16:creationId xmlns:a16="http://schemas.microsoft.com/office/drawing/2014/main" id="{6C3CE3F1-864C-C84A-AE6A-5A7B6C980D29}"/>
              </a:ext>
            </a:extLst>
          </p:cNvPr>
          <p:cNvSpPr txBox="1"/>
          <p:nvPr/>
        </p:nvSpPr>
        <p:spPr>
          <a:xfrm>
            <a:off x="297455" y="649995"/>
            <a:ext cx="1814664" cy="646331"/>
          </a:xfrm>
          <a:prstGeom prst="rect">
            <a:avLst/>
          </a:prstGeom>
          <a:noFill/>
        </p:spPr>
        <p:txBody>
          <a:bodyPr wrap="none" rtlCol="0">
            <a:spAutoFit/>
          </a:bodyPr>
          <a:lstStyle/>
          <a:p>
            <a:r>
              <a:rPr lang="en-US" dirty="0"/>
              <a:t>Raster 1: 8-10AM</a:t>
            </a:r>
          </a:p>
          <a:p>
            <a:endParaRPr lang="en-US" dirty="0"/>
          </a:p>
        </p:txBody>
      </p:sp>
      <p:sp>
        <p:nvSpPr>
          <p:cNvPr id="14" name="TextBox 13">
            <a:extLst>
              <a:ext uri="{FF2B5EF4-FFF2-40B4-BE49-F238E27FC236}">
                <a16:creationId xmlns:a16="http://schemas.microsoft.com/office/drawing/2014/main" id="{9D42486D-ACAF-394B-A933-31CE6F6855FA}"/>
              </a:ext>
            </a:extLst>
          </p:cNvPr>
          <p:cNvSpPr txBox="1"/>
          <p:nvPr/>
        </p:nvSpPr>
        <p:spPr>
          <a:xfrm>
            <a:off x="297455" y="3695557"/>
            <a:ext cx="1736116" cy="646331"/>
          </a:xfrm>
          <a:prstGeom prst="rect">
            <a:avLst/>
          </a:prstGeom>
          <a:noFill/>
        </p:spPr>
        <p:txBody>
          <a:bodyPr wrap="none" rtlCol="0">
            <a:spAutoFit/>
          </a:bodyPr>
          <a:lstStyle/>
          <a:p>
            <a:r>
              <a:rPr lang="en-US" dirty="0"/>
              <a:t>Raster 3: 2-4 PM</a:t>
            </a:r>
          </a:p>
          <a:p>
            <a:endParaRPr lang="en-US" dirty="0"/>
          </a:p>
        </p:txBody>
      </p:sp>
      <p:sp>
        <p:nvSpPr>
          <p:cNvPr id="15" name="TextBox 14">
            <a:extLst>
              <a:ext uri="{FF2B5EF4-FFF2-40B4-BE49-F238E27FC236}">
                <a16:creationId xmlns:a16="http://schemas.microsoft.com/office/drawing/2014/main" id="{82F82CD0-23DD-A445-B4AE-A6C1393CEBE1}"/>
              </a:ext>
            </a:extLst>
          </p:cNvPr>
          <p:cNvSpPr txBox="1"/>
          <p:nvPr/>
        </p:nvSpPr>
        <p:spPr>
          <a:xfrm>
            <a:off x="6498115" y="3695557"/>
            <a:ext cx="1736116" cy="646331"/>
          </a:xfrm>
          <a:prstGeom prst="rect">
            <a:avLst/>
          </a:prstGeom>
          <a:noFill/>
        </p:spPr>
        <p:txBody>
          <a:bodyPr wrap="none" rtlCol="0">
            <a:spAutoFit/>
          </a:bodyPr>
          <a:lstStyle/>
          <a:p>
            <a:r>
              <a:rPr lang="en-US" dirty="0"/>
              <a:t>Raster 4: 4-6 PM</a:t>
            </a:r>
          </a:p>
          <a:p>
            <a:endParaRPr lang="en-US" dirty="0"/>
          </a:p>
        </p:txBody>
      </p:sp>
      <p:sp>
        <p:nvSpPr>
          <p:cNvPr id="16" name="TextBox 15">
            <a:extLst>
              <a:ext uri="{FF2B5EF4-FFF2-40B4-BE49-F238E27FC236}">
                <a16:creationId xmlns:a16="http://schemas.microsoft.com/office/drawing/2014/main" id="{23B6A281-DA62-2B42-BDBC-F5C9BE2B5D2A}"/>
              </a:ext>
            </a:extLst>
          </p:cNvPr>
          <p:cNvSpPr txBox="1"/>
          <p:nvPr/>
        </p:nvSpPr>
        <p:spPr>
          <a:xfrm>
            <a:off x="6419160" y="649994"/>
            <a:ext cx="2212209" cy="646331"/>
          </a:xfrm>
          <a:prstGeom prst="rect">
            <a:avLst/>
          </a:prstGeom>
          <a:noFill/>
        </p:spPr>
        <p:txBody>
          <a:bodyPr wrap="none" rtlCol="0">
            <a:spAutoFit/>
          </a:bodyPr>
          <a:lstStyle/>
          <a:p>
            <a:r>
              <a:rPr lang="en-US" dirty="0"/>
              <a:t>Raster 2: 10AM-Noon</a:t>
            </a:r>
          </a:p>
          <a:p>
            <a:endParaRPr lang="en-US" dirty="0"/>
          </a:p>
        </p:txBody>
      </p:sp>
      <p:sp>
        <p:nvSpPr>
          <p:cNvPr id="17" name="TextBox 16">
            <a:extLst>
              <a:ext uri="{FF2B5EF4-FFF2-40B4-BE49-F238E27FC236}">
                <a16:creationId xmlns:a16="http://schemas.microsoft.com/office/drawing/2014/main" id="{5B10ED8A-C3EC-E345-8C2F-8B2C5B94BDF4}"/>
              </a:ext>
            </a:extLst>
          </p:cNvPr>
          <p:cNvSpPr txBox="1"/>
          <p:nvPr/>
        </p:nvSpPr>
        <p:spPr>
          <a:xfrm>
            <a:off x="352540" y="143219"/>
            <a:ext cx="6066725" cy="369332"/>
          </a:xfrm>
          <a:prstGeom prst="rect">
            <a:avLst/>
          </a:prstGeom>
          <a:noFill/>
        </p:spPr>
        <p:txBody>
          <a:bodyPr wrap="none" rtlCol="0">
            <a:spAutoFit/>
          </a:bodyPr>
          <a:lstStyle/>
          <a:p>
            <a:r>
              <a:rPr lang="en-US" dirty="0"/>
              <a:t>Seoul: June 9</a:t>
            </a:r>
            <a:r>
              <a:rPr lang="en-US" baseline="30000" dirty="0"/>
              <a:t>th</a:t>
            </a:r>
            <a:r>
              <a:rPr lang="en-US" dirty="0"/>
              <a:t>, 2016 </a:t>
            </a:r>
            <a:r>
              <a:rPr lang="en-US" dirty="0">
                <a:sym typeface="Wingdings" pitchFamily="2" charset="2"/>
              </a:rPr>
              <a:t> Influence of terrain on spatial patterns</a:t>
            </a:r>
            <a:endParaRPr lang="en-US" dirty="0"/>
          </a:p>
        </p:txBody>
      </p:sp>
      <p:pic>
        <p:nvPicPr>
          <p:cNvPr id="18" name="Content Placeholder 4">
            <a:extLst>
              <a:ext uri="{FF2B5EF4-FFF2-40B4-BE49-F238E27FC236}">
                <a16:creationId xmlns:a16="http://schemas.microsoft.com/office/drawing/2014/main" id="{71E8CA1D-CAAF-274B-96BF-DEBB0921F804}"/>
              </a:ext>
            </a:extLst>
          </p:cNvPr>
          <p:cNvPicPr>
            <a:picLocks noChangeAspect="1"/>
          </p:cNvPicPr>
          <p:nvPr/>
        </p:nvPicPr>
        <p:blipFill rotWithShape="1">
          <a:blip r:embed="rId6"/>
          <a:srcRect l="19002" t="84034" r="20513"/>
          <a:stretch/>
        </p:blipFill>
        <p:spPr>
          <a:xfrm>
            <a:off x="3822854" y="5965927"/>
            <a:ext cx="4087258" cy="800605"/>
          </a:xfrm>
          <a:prstGeom prst="rect">
            <a:avLst/>
          </a:prstGeom>
        </p:spPr>
      </p:pic>
    </p:spTree>
    <p:extLst>
      <p:ext uri="{BB962C8B-B14F-4D97-AF65-F5344CB8AC3E}">
        <p14:creationId xmlns:p14="http://schemas.microsoft.com/office/powerpoint/2010/main" val="2247886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494" y="152402"/>
            <a:ext cx="11656325" cy="917642"/>
          </a:xfrm>
        </p:spPr>
        <p:txBody>
          <a:bodyPr>
            <a:normAutofit/>
          </a:bodyPr>
          <a:lstStyle/>
          <a:p>
            <a:r>
              <a:rPr lang="en-US" sz="4267" b="1" dirty="0"/>
              <a:t>GeoTASO and GCAS Airborne Instruments</a:t>
            </a:r>
          </a:p>
        </p:txBody>
      </p:sp>
      <p:sp>
        <p:nvSpPr>
          <p:cNvPr id="6" name="Content Placeholder 5"/>
          <p:cNvSpPr>
            <a:spLocks noGrp="1"/>
          </p:cNvSpPr>
          <p:nvPr>
            <p:ph sz="half" idx="2"/>
          </p:nvPr>
        </p:nvSpPr>
        <p:spPr>
          <a:xfrm>
            <a:off x="5754531" y="1554522"/>
            <a:ext cx="6196287" cy="5077913"/>
          </a:xfrm>
        </p:spPr>
        <p:txBody>
          <a:bodyPr>
            <a:noAutofit/>
          </a:bodyPr>
          <a:lstStyle/>
          <a:p>
            <a:pPr>
              <a:buSzPct val="117000"/>
            </a:pPr>
            <a:r>
              <a:rPr lang="en-US" sz="2400" dirty="0"/>
              <a:t>GeoTASO = Geostationary Trace gas and Aerosol Sensor Optimization</a:t>
            </a:r>
          </a:p>
          <a:p>
            <a:pPr>
              <a:buSzPct val="117000"/>
            </a:pPr>
            <a:r>
              <a:rPr lang="en-US" sz="2400" dirty="0"/>
              <a:t>GCAS = GEO-CAPE Airborne Simulator</a:t>
            </a:r>
          </a:p>
          <a:p>
            <a:pPr>
              <a:buSzPct val="117000"/>
            </a:pPr>
            <a:endParaRPr lang="en-US" sz="2400" dirty="0"/>
          </a:p>
          <a:p>
            <a:pPr>
              <a:buSzPct val="117000"/>
            </a:pPr>
            <a:r>
              <a:rPr lang="en-US" sz="2400" dirty="0"/>
              <a:t>NASA test-bed instruments for geostationary missions</a:t>
            </a:r>
          </a:p>
          <a:p>
            <a:pPr lvl="1">
              <a:buClr>
                <a:srgbClr val="FF0000"/>
              </a:buClr>
              <a:buSzPct val="117000"/>
            </a:pPr>
            <a:r>
              <a:rPr lang="en-US" i="1" dirty="0"/>
              <a:t>Provide test data</a:t>
            </a:r>
          </a:p>
          <a:p>
            <a:pPr lvl="1">
              <a:buClr>
                <a:srgbClr val="FF0000"/>
              </a:buClr>
              <a:buSzPct val="117000"/>
            </a:pPr>
            <a:r>
              <a:rPr lang="en-US" i="1" dirty="0"/>
              <a:t>Satellite analogues for field campaigns</a:t>
            </a:r>
          </a:p>
          <a:p>
            <a:pPr lvl="1">
              <a:buClr>
                <a:srgbClr val="FF0000"/>
              </a:buClr>
              <a:buSzPct val="117000"/>
            </a:pPr>
            <a:r>
              <a:rPr lang="en-US" i="1" dirty="0"/>
              <a:t>Future validation instruments</a:t>
            </a:r>
          </a:p>
          <a:p>
            <a:pPr>
              <a:buSzPct val="117000"/>
            </a:pPr>
            <a:endParaRPr lang="en-US" sz="2400" dirty="0"/>
          </a:p>
          <a:p>
            <a:pPr>
              <a:buSzPct val="117000"/>
            </a:pPr>
            <a:r>
              <a:rPr lang="en-US" sz="2400" dirty="0"/>
              <a:t>Trace gas footprint at surface is </a:t>
            </a:r>
            <a:br>
              <a:rPr lang="en-US" sz="2400" dirty="0"/>
            </a:br>
            <a:r>
              <a:rPr lang="en-US" sz="2400" dirty="0"/>
              <a:t>~250 m × 250 m (NO</a:t>
            </a:r>
            <a:r>
              <a:rPr lang="en-US" sz="2400" baseline="-25000" dirty="0"/>
              <a:t>2</a:t>
            </a:r>
            <a:r>
              <a:rPr lang="en-US" sz="2400" dirty="0"/>
              <a:t>) to 1 km x 1 km (SO</a:t>
            </a:r>
            <a:r>
              <a:rPr lang="en-US" sz="2400" baseline="-25000" dirty="0"/>
              <a:t>2</a:t>
            </a:r>
            <a:r>
              <a:rPr lang="en-US" sz="2400" dirty="0"/>
              <a:t>)</a:t>
            </a:r>
          </a:p>
        </p:txBody>
      </p:sp>
      <p:pic>
        <p:nvPicPr>
          <p:cNvPr id="7" name="Content Placeholder 3" descr="geotaso_meas_schemati .png"/>
          <p:cNvPicPr>
            <a:picLocks noGrp="1" noChangeAspect="1"/>
          </p:cNvPicPr>
          <p:nvPr>
            <p:ph sz="half" idx="1"/>
          </p:nvPr>
        </p:nvPicPr>
        <p:blipFill>
          <a:blip r:embed="rId2" cstate="email">
            <a:extLst>
              <a:ext uri="{28A0092B-C50C-407E-A947-70E740481C1C}">
                <a14:useLocalDpi xmlns:a14="http://schemas.microsoft.com/office/drawing/2010/main"/>
              </a:ext>
            </a:extLst>
          </a:blip>
          <a:srcRect l="-2637" r="-2637"/>
          <a:stretch>
            <a:fillRect/>
          </a:stretch>
        </p:blipFill>
        <p:spPr>
          <a:xfrm>
            <a:off x="587989" y="1652149"/>
            <a:ext cx="5049808" cy="4336165"/>
          </a:xfrm>
        </p:spPr>
      </p:pic>
      <p:sp>
        <p:nvSpPr>
          <p:cNvPr id="4" name="TextBox 3">
            <a:extLst>
              <a:ext uri="{FF2B5EF4-FFF2-40B4-BE49-F238E27FC236}">
                <a16:creationId xmlns:a16="http://schemas.microsoft.com/office/drawing/2014/main" id="{2A761658-C4C3-EA4F-A632-C457C67A2364}"/>
              </a:ext>
            </a:extLst>
          </p:cNvPr>
          <p:cNvSpPr txBox="1"/>
          <p:nvPr/>
        </p:nvSpPr>
        <p:spPr>
          <a:xfrm>
            <a:off x="700390" y="943583"/>
            <a:ext cx="7062282" cy="461665"/>
          </a:xfrm>
          <a:prstGeom prst="rect">
            <a:avLst/>
          </a:prstGeom>
          <a:noFill/>
        </p:spPr>
        <p:txBody>
          <a:bodyPr wrap="square" rtlCol="0">
            <a:spAutoFit/>
          </a:bodyPr>
          <a:lstStyle/>
          <a:p>
            <a:r>
              <a:rPr lang="en-US" sz="2400" b="1" dirty="0"/>
              <a:t>Courtesy Scott </a:t>
            </a:r>
            <a:r>
              <a:rPr lang="en-US" sz="2400" b="1" dirty="0" err="1"/>
              <a:t>Janz</a:t>
            </a:r>
            <a:r>
              <a:rPr lang="en-US" sz="2400" b="1" dirty="0"/>
              <a:t> (NASA), Caroline </a:t>
            </a:r>
            <a:r>
              <a:rPr lang="en-US" sz="2400" b="1" dirty="0" err="1"/>
              <a:t>Nowlan</a:t>
            </a:r>
            <a:r>
              <a:rPr lang="en-US" sz="2400" b="1" dirty="0"/>
              <a:t> (SAO)</a:t>
            </a:r>
          </a:p>
        </p:txBody>
      </p:sp>
    </p:spTree>
    <p:extLst>
      <p:ext uri="{BB962C8B-B14F-4D97-AF65-F5344CB8AC3E}">
        <p14:creationId xmlns:p14="http://schemas.microsoft.com/office/powerpoint/2010/main" val="1991732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9B2BD7-B3F6-B245-BF0D-89D38F604DC9}"/>
              </a:ext>
            </a:extLst>
          </p:cNvPr>
          <p:cNvPicPr>
            <a:picLocks noChangeAspect="1"/>
          </p:cNvPicPr>
          <p:nvPr/>
        </p:nvPicPr>
        <p:blipFill>
          <a:blip r:embed="rId2"/>
          <a:stretch>
            <a:fillRect/>
          </a:stretch>
        </p:blipFill>
        <p:spPr>
          <a:xfrm>
            <a:off x="6142886" y="3538643"/>
            <a:ext cx="5486400" cy="2625072"/>
          </a:xfrm>
          <a:prstGeom prst="rect">
            <a:avLst/>
          </a:prstGeom>
        </p:spPr>
      </p:pic>
      <p:pic>
        <p:nvPicPr>
          <p:cNvPr id="6" name="Content Placeholder 5">
            <a:extLst>
              <a:ext uri="{FF2B5EF4-FFF2-40B4-BE49-F238E27FC236}">
                <a16:creationId xmlns:a16="http://schemas.microsoft.com/office/drawing/2014/main" id="{D1983A3B-6CF8-CE4E-8DA2-81A75E26BF3E}"/>
              </a:ext>
            </a:extLst>
          </p:cNvPr>
          <p:cNvPicPr>
            <a:picLocks noGrp="1" noChangeAspect="1"/>
          </p:cNvPicPr>
          <p:nvPr>
            <p:ph idx="1"/>
          </p:nvPr>
        </p:nvPicPr>
        <p:blipFill>
          <a:blip r:embed="rId3"/>
          <a:stretch>
            <a:fillRect/>
          </a:stretch>
        </p:blipFill>
        <p:spPr>
          <a:xfrm>
            <a:off x="6142886" y="614167"/>
            <a:ext cx="5486400" cy="2625072"/>
          </a:xfrm>
        </p:spPr>
      </p:pic>
      <p:pic>
        <p:nvPicPr>
          <p:cNvPr id="20" name="Picture 19">
            <a:extLst>
              <a:ext uri="{FF2B5EF4-FFF2-40B4-BE49-F238E27FC236}">
                <a16:creationId xmlns:a16="http://schemas.microsoft.com/office/drawing/2014/main" id="{3C374C46-6378-C14D-B53F-4C4C93BC4A91}"/>
              </a:ext>
            </a:extLst>
          </p:cNvPr>
          <p:cNvPicPr>
            <a:picLocks noChangeAspect="1"/>
          </p:cNvPicPr>
          <p:nvPr/>
        </p:nvPicPr>
        <p:blipFill>
          <a:blip r:embed="rId4"/>
          <a:stretch>
            <a:fillRect/>
          </a:stretch>
        </p:blipFill>
        <p:spPr>
          <a:xfrm>
            <a:off x="210064" y="622764"/>
            <a:ext cx="5486400" cy="2625072"/>
          </a:xfrm>
          <a:prstGeom prst="rect">
            <a:avLst/>
          </a:prstGeom>
        </p:spPr>
      </p:pic>
      <p:sp>
        <p:nvSpPr>
          <p:cNvPr id="13" name="TextBox 12">
            <a:extLst>
              <a:ext uri="{FF2B5EF4-FFF2-40B4-BE49-F238E27FC236}">
                <a16:creationId xmlns:a16="http://schemas.microsoft.com/office/drawing/2014/main" id="{6C3CE3F1-864C-C84A-AE6A-5A7B6C980D29}"/>
              </a:ext>
            </a:extLst>
          </p:cNvPr>
          <p:cNvSpPr txBox="1"/>
          <p:nvPr/>
        </p:nvSpPr>
        <p:spPr>
          <a:xfrm>
            <a:off x="297455" y="649995"/>
            <a:ext cx="2111219" cy="646331"/>
          </a:xfrm>
          <a:prstGeom prst="rect">
            <a:avLst/>
          </a:prstGeom>
          <a:noFill/>
        </p:spPr>
        <p:txBody>
          <a:bodyPr wrap="none" rtlCol="0">
            <a:spAutoFit/>
          </a:bodyPr>
          <a:lstStyle/>
          <a:p>
            <a:r>
              <a:rPr lang="en-US" dirty="0"/>
              <a:t>Raster 1: 8:30-10AM</a:t>
            </a:r>
          </a:p>
          <a:p>
            <a:endParaRPr lang="en-US" dirty="0"/>
          </a:p>
        </p:txBody>
      </p:sp>
      <p:sp>
        <p:nvSpPr>
          <p:cNvPr id="16" name="TextBox 15">
            <a:extLst>
              <a:ext uri="{FF2B5EF4-FFF2-40B4-BE49-F238E27FC236}">
                <a16:creationId xmlns:a16="http://schemas.microsoft.com/office/drawing/2014/main" id="{23B6A281-DA62-2B42-BDBC-F5C9BE2B5D2A}"/>
              </a:ext>
            </a:extLst>
          </p:cNvPr>
          <p:cNvSpPr txBox="1"/>
          <p:nvPr/>
        </p:nvSpPr>
        <p:spPr>
          <a:xfrm>
            <a:off x="6419160" y="649994"/>
            <a:ext cx="2563266" cy="646331"/>
          </a:xfrm>
          <a:prstGeom prst="rect">
            <a:avLst/>
          </a:prstGeom>
          <a:noFill/>
        </p:spPr>
        <p:txBody>
          <a:bodyPr wrap="none" rtlCol="0">
            <a:spAutoFit/>
          </a:bodyPr>
          <a:lstStyle/>
          <a:p>
            <a:r>
              <a:rPr lang="en-US" dirty="0"/>
              <a:t>Raster 2: 12:15-01:45PM</a:t>
            </a:r>
          </a:p>
          <a:p>
            <a:endParaRPr lang="en-US" dirty="0"/>
          </a:p>
        </p:txBody>
      </p:sp>
      <p:sp>
        <p:nvSpPr>
          <p:cNvPr id="17" name="TextBox 16">
            <a:extLst>
              <a:ext uri="{FF2B5EF4-FFF2-40B4-BE49-F238E27FC236}">
                <a16:creationId xmlns:a16="http://schemas.microsoft.com/office/drawing/2014/main" id="{5B10ED8A-C3EC-E345-8C2F-8B2C5B94BDF4}"/>
              </a:ext>
            </a:extLst>
          </p:cNvPr>
          <p:cNvSpPr txBox="1"/>
          <p:nvPr/>
        </p:nvSpPr>
        <p:spPr>
          <a:xfrm>
            <a:off x="352540" y="143219"/>
            <a:ext cx="6763711" cy="369332"/>
          </a:xfrm>
          <a:prstGeom prst="rect">
            <a:avLst/>
          </a:prstGeom>
          <a:noFill/>
        </p:spPr>
        <p:txBody>
          <a:bodyPr wrap="none" rtlCol="0">
            <a:spAutoFit/>
          </a:bodyPr>
          <a:lstStyle/>
          <a:p>
            <a:r>
              <a:rPr lang="en-US" dirty="0"/>
              <a:t>Los Angeles: June 27</a:t>
            </a:r>
            <a:r>
              <a:rPr lang="en-US" baseline="30000" dirty="0"/>
              <a:t>th</a:t>
            </a:r>
            <a:r>
              <a:rPr lang="en-US" dirty="0"/>
              <a:t>, 2017 </a:t>
            </a:r>
            <a:r>
              <a:rPr lang="en-US" dirty="0">
                <a:sym typeface="Wingdings" pitchFamily="2" charset="2"/>
              </a:rPr>
              <a:t> Influence of terrain on spatial patterns</a:t>
            </a:r>
            <a:endParaRPr lang="en-US" dirty="0"/>
          </a:p>
        </p:txBody>
      </p:sp>
      <p:sp>
        <p:nvSpPr>
          <p:cNvPr id="21" name="TextBox 20">
            <a:extLst>
              <a:ext uri="{FF2B5EF4-FFF2-40B4-BE49-F238E27FC236}">
                <a16:creationId xmlns:a16="http://schemas.microsoft.com/office/drawing/2014/main" id="{3FDD5461-4566-8740-B2EB-1BDF645088C7}"/>
              </a:ext>
            </a:extLst>
          </p:cNvPr>
          <p:cNvSpPr txBox="1"/>
          <p:nvPr/>
        </p:nvSpPr>
        <p:spPr>
          <a:xfrm>
            <a:off x="6419160" y="3564364"/>
            <a:ext cx="2510367" cy="369332"/>
          </a:xfrm>
          <a:prstGeom prst="rect">
            <a:avLst/>
          </a:prstGeom>
          <a:noFill/>
        </p:spPr>
        <p:txBody>
          <a:bodyPr wrap="none" rtlCol="0">
            <a:spAutoFit/>
          </a:bodyPr>
          <a:lstStyle/>
          <a:p>
            <a:r>
              <a:rPr lang="en-US" dirty="0"/>
              <a:t>Raster 2: 04:45-06:15PM</a:t>
            </a:r>
          </a:p>
        </p:txBody>
      </p:sp>
      <p:pic>
        <p:nvPicPr>
          <p:cNvPr id="22" name="Content Placeholder 9">
            <a:extLst>
              <a:ext uri="{FF2B5EF4-FFF2-40B4-BE49-F238E27FC236}">
                <a16:creationId xmlns:a16="http://schemas.microsoft.com/office/drawing/2014/main" id="{C6A2A650-2214-934B-A512-A0530A41AE28}"/>
              </a:ext>
            </a:extLst>
          </p:cNvPr>
          <p:cNvPicPr>
            <a:picLocks noChangeAspect="1"/>
          </p:cNvPicPr>
          <p:nvPr/>
        </p:nvPicPr>
        <p:blipFill rotWithShape="1">
          <a:blip r:embed="rId5"/>
          <a:srcRect t="87216"/>
          <a:stretch/>
        </p:blipFill>
        <p:spPr>
          <a:xfrm>
            <a:off x="1922247" y="3655565"/>
            <a:ext cx="2843548" cy="556261"/>
          </a:xfrm>
          <a:prstGeom prst="rect">
            <a:avLst/>
          </a:prstGeom>
          <a:solidFill>
            <a:schemeClr val="tx1"/>
          </a:solidFill>
        </p:spPr>
      </p:pic>
    </p:spTree>
    <p:extLst>
      <p:ext uri="{BB962C8B-B14F-4D97-AF65-F5344CB8AC3E}">
        <p14:creationId xmlns:p14="http://schemas.microsoft.com/office/powerpoint/2010/main" val="875402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23AE62-EB12-364D-9EFB-AE714C0B595E}"/>
              </a:ext>
            </a:extLst>
          </p:cNvPr>
          <p:cNvSpPr/>
          <p:nvPr/>
        </p:nvSpPr>
        <p:spPr>
          <a:xfrm>
            <a:off x="30787" y="1817621"/>
            <a:ext cx="12192000" cy="5387009"/>
          </a:xfrm>
          <a:prstGeom prst="rect">
            <a:avLst/>
          </a:prstGeom>
          <a:gradFill flip="none" rotWithShape="1">
            <a:gsLst>
              <a:gs pos="0">
                <a:schemeClr val="tx1">
                  <a:lumMod val="85000"/>
                </a:schemeClr>
              </a:gs>
              <a:gs pos="100000">
                <a:srgbClr val="0432FF"/>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C9C1B1-4046-0E4F-9367-CC204F9E301F}"/>
              </a:ext>
            </a:extLst>
          </p:cNvPr>
          <p:cNvSpPr>
            <a:spLocks noGrp="1"/>
          </p:cNvSpPr>
          <p:nvPr>
            <p:ph type="title"/>
          </p:nvPr>
        </p:nvSpPr>
        <p:spPr>
          <a:xfrm>
            <a:off x="0" y="0"/>
            <a:ext cx="10515600" cy="1325563"/>
          </a:xfrm>
        </p:spPr>
        <p:txBody>
          <a:bodyPr/>
          <a:lstStyle/>
          <a:p>
            <a:r>
              <a:rPr lang="en-US" b="1" dirty="0">
                <a:latin typeface="Helvetica" pitchFamily="2" charset="0"/>
              </a:rPr>
              <a:t>Stratospheric Subtraction</a:t>
            </a:r>
          </a:p>
        </p:txBody>
      </p:sp>
      <p:sp>
        <p:nvSpPr>
          <p:cNvPr id="4" name="Rounded Rectangle 3">
            <a:extLst>
              <a:ext uri="{FF2B5EF4-FFF2-40B4-BE49-F238E27FC236}">
                <a16:creationId xmlns:a16="http://schemas.microsoft.com/office/drawing/2014/main" id="{2468B57C-127D-7B41-BD23-5CE4F38E19FC}"/>
              </a:ext>
            </a:extLst>
          </p:cNvPr>
          <p:cNvSpPr/>
          <p:nvPr/>
        </p:nvSpPr>
        <p:spPr>
          <a:xfrm>
            <a:off x="0" y="6122505"/>
            <a:ext cx="12192000" cy="1013791"/>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9DDC61A7-16D0-4141-A2C0-E71072D95053}"/>
              </a:ext>
            </a:extLst>
          </p:cNvPr>
          <p:cNvCxnSpPr>
            <a:cxnSpLocks/>
          </p:cNvCxnSpPr>
          <p:nvPr/>
        </p:nvCxnSpPr>
        <p:spPr>
          <a:xfrm flipV="1">
            <a:off x="-808382" y="3677478"/>
            <a:ext cx="14034052" cy="1"/>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C470F86-84D9-3747-A62C-BA1F3ACF2F70}"/>
              </a:ext>
            </a:extLst>
          </p:cNvPr>
          <p:cNvSpPr txBox="1"/>
          <p:nvPr/>
        </p:nvSpPr>
        <p:spPr>
          <a:xfrm>
            <a:off x="10257182" y="1962186"/>
            <a:ext cx="1829283" cy="461665"/>
          </a:xfrm>
          <a:prstGeom prst="rect">
            <a:avLst/>
          </a:prstGeom>
          <a:noFill/>
        </p:spPr>
        <p:txBody>
          <a:bodyPr wrap="none" rtlCol="0">
            <a:spAutoFit/>
          </a:bodyPr>
          <a:lstStyle/>
          <a:p>
            <a:r>
              <a:rPr lang="en-US" sz="2400" b="1" dirty="0">
                <a:solidFill>
                  <a:srgbClr val="0432FF"/>
                </a:solidFill>
              </a:rPr>
              <a:t>Stratosphere</a:t>
            </a:r>
            <a:endParaRPr lang="en-US" b="1" dirty="0">
              <a:solidFill>
                <a:srgbClr val="0432FF"/>
              </a:solidFill>
            </a:endParaRPr>
          </a:p>
        </p:txBody>
      </p:sp>
      <p:sp>
        <p:nvSpPr>
          <p:cNvPr id="10" name="TextBox 9">
            <a:extLst>
              <a:ext uri="{FF2B5EF4-FFF2-40B4-BE49-F238E27FC236}">
                <a16:creationId xmlns:a16="http://schemas.microsoft.com/office/drawing/2014/main" id="{CC0CD1D0-FCA3-9344-8323-1570323917C8}"/>
              </a:ext>
            </a:extLst>
          </p:cNvPr>
          <p:cNvSpPr txBox="1"/>
          <p:nvPr/>
        </p:nvSpPr>
        <p:spPr>
          <a:xfrm>
            <a:off x="10422835" y="5322478"/>
            <a:ext cx="1791901" cy="461665"/>
          </a:xfrm>
          <a:prstGeom prst="rect">
            <a:avLst/>
          </a:prstGeom>
          <a:noFill/>
        </p:spPr>
        <p:txBody>
          <a:bodyPr wrap="none" rtlCol="0">
            <a:spAutoFit/>
          </a:bodyPr>
          <a:lstStyle/>
          <a:p>
            <a:r>
              <a:rPr lang="en-US" sz="2400" b="1" dirty="0">
                <a:solidFill>
                  <a:srgbClr val="0432FF"/>
                </a:solidFill>
              </a:rPr>
              <a:t>Troposphere</a:t>
            </a:r>
          </a:p>
        </p:txBody>
      </p:sp>
      <p:cxnSp>
        <p:nvCxnSpPr>
          <p:cNvPr id="13" name="Straight Connector 12">
            <a:extLst>
              <a:ext uri="{FF2B5EF4-FFF2-40B4-BE49-F238E27FC236}">
                <a16:creationId xmlns:a16="http://schemas.microsoft.com/office/drawing/2014/main" id="{90C8731F-40DC-D84D-8CE0-D6F9F4C73DDC}"/>
              </a:ext>
            </a:extLst>
          </p:cNvPr>
          <p:cNvCxnSpPr>
            <a:cxnSpLocks/>
          </p:cNvCxnSpPr>
          <p:nvPr/>
        </p:nvCxnSpPr>
        <p:spPr>
          <a:xfrm flipH="1">
            <a:off x="1149170" y="1524345"/>
            <a:ext cx="4787804" cy="442123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EFD1971-C775-854F-9FBD-886A28BDE4C2}"/>
              </a:ext>
            </a:extLst>
          </p:cNvPr>
          <p:cNvCxnSpPr>
            <a:cxnSpLocks/>
          </p:cNvCxnSpPr>
          <p:nvPr/>
        </p:nvCxnSpPr>
        <p:spPr>
          <a:xfrm>
            <a:off x="5936974" y="1524345"/>
            <a:ext cx="1934817" cy="459816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A714E1D-5537-B04A-8B98-C17F81C06E50}"/>
              </a:ext>
            </a:extLst>
          </p:cNvPr>
          <p:cNvCxnSpPr>
            <a:cxnSpLocks/>
          </p:cNvCxnSpPr>
          <p:nvPr/>
        </p:nvCxnSpPr>
        <p:spPr>
          <a:xfrm>
            <a:off x="7686261" y="1232452"/>
            <a:ext cx="185530" cy="48900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Sun 20">
            <a:extLst>
              <a:ext uri="{FF2B5EF4-FFF2-40B4-BE49-F238E27FC236}">
                <a16:creationId xmlns:a16="http://schemas.microsoft.com/office/drawing/2014/main" id="{57051CC9-C5C0-474A-AE93-80A87488A08B}"/>
              </a:ext>
            </a:extLst>
          </p:cNvPr>
          <p:cNvSpPr/>
          <p:nvPr/>
        </p:nvSpPr>
        <p:spPr>
          <a:xfrm>
            <a:off x="5539544" y="879640"/>
            <a:ext cx="834887" cy="834887"/>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p>
        </p:txBody>
      </p:sp>
      <p:sp>
        <p:nvSpPr>
          <p:cNvPr id="23" name="Sun 22">
            <a:extLst>
              <a:ext uri="{FF2B5EF4-FFF2-40B4-BE49-F238E27FC236}">
                <a16:creationId xmlns:a16="http://schemas.microsoft.com/office/drawing/2014/main" id="{4E6CE1BB-E99D-DE40-879D-547D098935AA}"/>
              </a:ext>
            </a:extLst>
          </p:cNvPr>
          <p:cNvSpPr/>
          <p:nvPr/>
        </p:nvSpPr>
        <p:spPr>
          <a:xfrm>
            <a:off x="7268817" y="245337"/>
            <a:ext cx="834887" cy="834887"/>
          </a:xfrm>
          <a:prstGeom prst="su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0227AA15-658F-114A-9B50-8341094BBFEA}"/>
              </a:ext>
            </a:extLst>
          </p:cNvPr>
          <p:cNvSpPr txBox="1"/>
          <p:nvPr/>
        </p:nvSpPr>
        <p:spPr>
          <a:xfrm>
            <a:off x="8103704" y="267115"/>
            <a:ext cx="954428" cy="369332"/>
          </a:xfrm>
          <a:prstGeom prst="rect">
            <a:avLst/>
          </a:prstGeom>
          <a:noFill/>
        </p:spPr>
        <p:txBody>
          <a:bodyPr wrap="none" rtlCol="0">
            <a:spAutoFit/>
          </a:bodyPr>
          <a:lstStyle/>
          <a:p>
            <a:r>
              <a:rPr lang="en-US" dirty="0" err="1"/>
              <a:t>Ref_Sun</a:t>
            </a:r>
            <a:endParaRPr lang="en-US" dirty="0"/>
          </a:p>
        </p:txBody>
      </p:sp>
      <p:sp>
        <p:nvSpPr>
          <p:cNvPr id="25" name="TextBox 24">
            <a:extLst>
              <a:ext uri="{FF2B5EF4-FFF2-40B4-BE49-F238E27FC236}">
                <a16:creationId xmlns:a16="http://schemas.microsoft.com/office/drawing/2014/main" id="{95FC6B75-152C-9841-A802-CEEFFA32D3BA}"/>
              </a:ext>
            </a:extLst>
          </p:cNvPr>
          <p:cNvSpPr txBox="1"/>
          <p:nvPr/>
        </p:nvSpPr>
        <p:spPr>
          <a:xfrm>
            <a:off x="6361179" y="1386926"/>
            <a:ext cx="1012265" cy="369332"/>
          </a:xfrm>
          <a:prstGeom prst="rect">
            <a:avLst/>
          </a:prstGeom>
          <a:noFill/>
        </p:spPr>
        <p:txBody>
          <a:bodyPr wrap="none" rtlCol="0">
            <a:spAutoFit/>
          </a:bodyPr>
          <a:lstStyle/>
          <a:p>
            <a:r>
              <a:rPr lang="en-US" dirty="0" err="1"/>
              <a:t>Obs_Sun</a:t>
            </a:r>
            <a:endParaRPr lang="en-US" dirty="0"/>
          </a:p>
        </p:txBody>
      </p:sp>
      <p:sp>
        <p:nvSpPr>
          <p:cNvPr id="30" name="Rectangle 29">
            <a:extLst>
              <a:ext uri="{FF2B5EF4-FFF2-40B4-BE49-F238E27FC236}">
                <a16:creationId xmlns:a16="http://schemas.microsoft.com/office/drawing/2014/main" id="{8F27E677-DB78-184A-9EEE-7F948287F01A}"/>
              </a:ext>
            </a:extLst>
          </p:cNvPr>
          <p:cNvSpPr/>
          <p:nvPr/>
        </p:nvSpPr>
        <p:spPr>
          <a:xfrm>
            <a:off x="967409" y="5691810"/>
            <a:ext cx="384313" cy="430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0305A36-4DDD-E840-AD42-8DED2811CCEF}"/>
              </a:ext>
            </a:extLst>
          </p:cNvPr>
          <p:cNvSpPr/>
          <p:nvPr/>
        </p:nvSpPr>
        <p:spPr>
          <a:xfrm rot="2587991">
            <a:off x="1236460" y="5370443"/>
            <a:ext cx="114034" cy="430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B21FA71-6438-9542-AAE2-5588A1518A32}"/>
              </a:ext>
            </a:extLst>
          </p:cNvPr>
          <p:cNvSpPr txBox="1"/>
          <p:nvPr/>
        </p:nvSpPr>
        <p:spPr>
          <a:xfrm>
            <a:off x="1390436" y="5849377"/>
            <a:ext cx="960456" cy="369332"/>
          </a:xfrm>
          <a:prstGeom prst="rect">
            <a:avLst/>
          </a:prstGeom>
          <a:noFill/>
        </p:spPr>
        <p:txBody>
          <a:bodyPr wrap="none" rtlCol="0">
            <a:spAutoFit/>
          </a:bodyPr>
          <a:lstStyle/>
          <a:p>
            <a:r>
              <a:rPr lang="en-US" dirty="0"/>
              <a:t>Pandora</a:t>
            </a:r>
          </a:p>
        </p:txBody>
      </p:sp>
      <p:sp>
        <p:nvSpPr>
          <p:cNvPr id="34" name="TextBox 33">
            <a:extLst>
              <a:ext uri="{FF2B5EF4-FFF2-40B4-BE49-F238E27FC236}">
                <a16:creationId xmlns:a16="http://schemas.microsoft.com/office/drawing/2014/main" id="{035685D4-DBF3-4244-B4CD-7378B58A1BBA}"/>
              </a:ext>
            </a:extLst>
          </p:cNvPr>
          <p:cNvSpPr txBox="1"/>
          <p:nvPr/>
        </p:nvSpPr>
        <p:spPr>
          <a:xfrm>
            <a:off x="7968269" y="2339260"/>
            <a:ext cx="3610951" cy="461665"/>
          </a:xfrm>
          <a:prstGeom prst="rect">
            <a:avLst/>
          </a:prstGeom>
          <a:noFill/>
        </p:spPr>
        <p:txBody>
          <a:bodyPr wrap="square" rtlCol="0">
            <a:spAutoFit/>
          </a:bodyPr>
          <a:lstStyle/>
          <a:p>
            <a:r>
              <a:rPr lang="en-US" sz="1200" i="1" dirty="0">
                <a:solidFill>
                  <a:srgbClr val="0432FF"/>
                </a:solidFill>
              </a:rPr>
              <a:t>Always a presence of NO</a:t>
            </a:r>
            <a:r>
              <a:rPr lang="en-US" sz="1200" i="1" baseline="-25000" dirty="0">
                <a:solidFill>
                  <a:srgbClr val="0432FF"/>
                </a:solidFill>
              </a:rPr>
              <a:t>2</a:t>
            </a:r>
            <a:r>
              <a:rPr lang="en-US" sz="1200" i="1" dirty="0">
                <a:solidFill>
                  <a:srgbClr val="0432FF"/>
                </a:solidFill>
              </a:rPr>
              <a:t> in the stratosphere.  This vertical column amount can be measured or estimated.</a:t>
            </a:r>
          </a:p>
        </p:txBody>
      </p:sp>
      <p:sp>
        <p:nvSpPr>
          <p:cNvPr id="35" name="TextBox 34">
            <a:extLst>
              <a:ext uri="{FF2B5EF4-FFF2-40B4-BE49-F238E27FC236}">
                <a16:creationId xmlns:a16="http://schemas.microsoft.com/office/drawing/2014/main" id="{7D9B98DF-A20C-FE40-B0E5-EF4B84E2DA46}"/>
              </a:ext>
            </a:extLst>
          </p:cNvPr>
          <p:cNvSpPr txBox="1"/>
          <p:nvPr/>
        </p:nvSpPr>
        <p:spPr>
          <a:xfrm>
            <a:off x="5467734" y="4753139"/>
            <a:ext cx="1968523" cy="646331"/>
          </a:xfrm>
          <a:prstGeom prst="rect">
            <a:avLst/>
          </a:prstGeom>
          <a:noFill/>
        </p:spPr>
        <p:txBody>
          <a:bodyPr wrap="square" rtlCol="0">
            <a:spAutoFit/>
          </a:bodyPr>
          <a:lstStyle/>
          <a:p>
            <a:r>
              <a:rPr lang="en-US" sz="1200" i="1" dirty="0">
                <a:solidFill>
                  <a:srgbClr val="0432FF"/>
                </a:solidFill>
              </a:rPr>
              <a:t>Reference column doesn’t have significant pollution in the troposphere. </a:t>
            </a:r>
          </a:p>
        </p:txBody>
      </p:sp>
      <p:sp>
        <p:nvSpPr>
          <p:cNvPr id="36" name="TextBox 35">
            <a:extLst>
              <a:ext uri="{FF2B5EF4-FFF2-40B4-BE49-F238E27FC236}">
                <a16:creationId xmlns:a16="http://schemas.microsoft.com/office/drawing/2014/main" id="{5F664B43-AB10-1C4B-904A-713C7771946F}"/>
              </a:ext>
            </a:extLst>
          </p:cNvPr>
          <p:cNvSpPr txBox="1"/>
          <p:nvPr/>
        </p:nvSpPr>
        <p:spPr>
          <a:xfrm>
            <a:off x="9146320" y="4251235"/>
            <a:ext cx="3000634" cy="923330"/>
          </a:xfrm>
          <a:prstGeom prst="rect">
            <a:avLst/>
          </a:prstGeom>
          <a:noFill/>
        </p:spPr>
        <p:txBody>
          <a:bodyPr wrap="square" rtlCol="0">
            <a:spAutoFit/>
          </a:bodyPr>
          <a:lstStyle/>
          <a:p>
            <a:r>
              <a:rPr lang="en-US" i="1" dirty="0">
                <a:solidFill>
                  <a:srgbClr val="0432FF"/>
                </a:solidFill>
              </a:rPr>
              <a:t>And the DSC is the difference between the observed column to the reference spectrum. </a:t>
            </a:r>
          </a:p>
        </p:txBody>
      </p:sp>
      <p:pic>
        <p:nvPicPr>
          <p:cNvPr id="37" name="Picture 36">
            <a:extLst>
              <a:ext uri="{FF2B5EF4-FFF2-40B4-BE49-F238E27FC236}">
                <a16:creationId xmlns:a16="http://schemas.microsoft.com/office/drawing/2014/main" id="{2E6B216B-436B-2D4E-91BF-5F53AFF922E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428005" y="3725681"/>
            <a:ext cx="888273" cy="888273"/>
          </a:xfrm>
          <a:prstGeom prst="rect">
            <a:avLst/>
          </a:prstGeom>
        </p:spPr>
      </p:pic>
      <p:sp>
        <p:nvSpPr>
          <p:cNvPr id="38" name="TextBox 37">
            <a:extLst>
              <a:ext uri="{FF2B5EF4-FFF2-40B4-BE49-F238E27FC236}">
                <a16:creationId xmlns:a16="http://schemas.microsoft.com/office/drawing/2014/main" id="{5C9569C4-28B5-0D46-990E-502560F165A2}"/>
              </a:ext>
            </a:extLst>
          </p:cNvPr>
          <p:cNvSpPr txBox="1"/>
          <p:nvPr/>
        </p:nvSpPr>
        <p:spPr>
          <a:xfrm>
            <a:off x="8891828" y="3693366"/>
            <a:ext cx="1053109" cy="369332"/>
          </a:xfrm>
          <a:prstGeom prst="rect">
            <a:avLst/>
          </a:prstGeom>
          <a:noFill/>
        </p:spPr>
        <p:txBody>
          <a:bodyPr wrap="none" rtlCol="0">
            <a:spAutoFit/>
          </a:bodyPr>
          <a:lstStyle/>
          <a:p>
            <a:r>
              <a:rPr lang="en-US" dirty="0"/>
              <a:t>GeoTASO</a:t>
            </a:r>
          </a:p>
        </p:txBody>
      </p:sp>
      <p:cxnSp>
        <p:nvCxnSpPr>
          <p:cNvPr id="43" name="Straight Connector 42">
            <a:extLst>
              <a:ext uri="{FF2B5EF4-FFF2-40B4-BE49-F238E27FC236}">
                <a16:creationId xmlns:a16="http://schemas.microsoft.com/office/drawing/2014/main" id="{11A96CC7-FEA2-E34E-83FB-16A33399F422}"/>
              </a:ext>
            </a:extLst>
          </p:cNvPr>
          <p:cNvCxnSpPr>
            <a:cxnSpLocks/>
          </p:cNvCxnSpPr>
          <p:nvPr/>
        </p:nvCxnSpPr>
        <p:spPr>
          <a:xfrm flipH="1">
            <a:off x="7878977" y="4442791"/>
            <a:ext cx="864066" cy="1671972"/>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FC09BE85-5DBF-4E4E-AC3D-B4A0E961388C}"/>
              </a:ext>
            </a:extLst>
          </p:cNvPr>
          <p:cNvSpPr txBox="1"/>
          <p:nvPr/>
        </p:nvSpPr>
        <p:spPr>
          <a:xfrm>
            <a:off x="5136201" y="2557667"/>
            <a:ext cx="3000634" cy="830997"/>
          </a:xfrm>
          <a:prstGeom prst="rect">
            <a:avLst/>
          </a:prstGeom>
          <a:noFill/>
        </p:spPr>
        <p:txBody>
          <a:bodyPr wrap="square" rtlCol="0">
            <a:spAutoFit/>
          </a:bodyPr>
          <a:lstStyle/>
          <a:p>
            <a:r>
              <a:rPr lang="en-US" sz="1200" i="1" dirty="0">
                <a:solidFill>
                  <a:srgbClr val="0432FF"/>
                </a:solidFill>
              </a:rPr>
              <a:t>The bigger the difference in sun angle between reference and observation will amount to a larger difference in the stratospheric slant column within the DSC. </a:t>
            </a:r>
          </a:p>
        </p:txBody>
      </p:sp>
      <p:grpSp>
        <p:nvGrpSpPr>
          <p:cNvPr id="48" name="Group 47">
            <a:extLst>
              <a:ext uri="{FF2B5EF4-FFF2-40B4-BE49-F238E27FC236}">
                <a16:creationId xmlns:a16="http://schemas.microsoft.com/office/drawing/2014/main" id="{1F8BE32E-3773-F340-8B36-919F4C97C990}"/>
              </a:ext>
            </a:extLst>
          </p:cNvPr>
          <p:cNvGrpSpPr/>
          <p:nvPr/>
        </p:nvGrpSpPr>
        <p:grpSpPr>
          <a:xfrm>
            <a:off x="-1858663" y="6251560"/>
            <a:ext cx="8317484" cy="746831"/>
            <a:chOff x="357461" y="8278146"/>
            <a:chExt cx="7891262" cy="1611900"/>
          </a:xfrm>
        </p:grpSpPr>
        <p:sp>
          <p:nvSpPr>
            <p:cNvPr id="49" name="Rounded Rectangle 48">
              <a:extLst>
                <a:ext uri="{FF2B5EF4-FFF2-40B4-BE49-F238E27FC236}">
                  <a16:creationId xmlns:a16="http://schemas.microsoft.com/office/drawing/2014/main" id="{BC5F5443-C710-124A-B34D-E722B2F31BE0}"/>
                </a:ext>
              </a:extLst>
            </p:cNvPr>
            <p:cNvSpPr/>
            <p:nvPr/>
          </p:nvSpPr>
          <p:spPr>
            <a:xfrm>
              <a:off x="2225402" y="8278146"/>
              <a:ext cx="4226955" cy="1032348"/>
            </a:xfrm>
            <a:prstGeom prst="roundRect">
              <a:avLst>
                <a:gd name="adj" fmla="val 10000"/>
              </a:avLst>
            </a:prstGeom>
            <a:solidFill>
              <a:srgbClr val="7030A0"/>
            </a:solidFill>
            <a:ln>
              <a:solidFill>
                <a:schemeClr val="bg1"/>
              </a:solidFill>
            </a:ln>
            <a:effectLst>
              <a:outerShdw blurRad="50800" dist="38100" dir="2700000" algn="tl" rotWithShape="0">
                <a:prstClr val="black">
                  <a:alpha val="40000"/>
                </a:prstClr>
              </a:outerShdw>
            </a:effectLst>
          </p:spPr>
          <p:style>
            <a:lnRef idx="3">
              <a:scrgbClr r="0" g="0" b="0"/>
            </a:lnRef>
            <a:fillRef idx="1">
              <a:schemeClr val="accent5">
                <a:hueOff val="-7947101"/>
                <a:satOff val="31849"/>
                <a:lumOff val="6902"/>
                <a:alphaOff val="0"/>
              </a:schemeClr>
            </a:fillRef>
            <a:effectRef idx="1">
              <a:schemeClr val="accent5">
                <a:hueOff val="-7947101"/>
                <a:satOff val="31849"/>
                <a:lumOff val="6902"/>
                <a:alphaOff val="0"/>
              </a:schemeClr>
            </a:effectRef>
            <a:fontRef idx="minor">
              <a:schemeClr val="lt1"/>
            </a:fontRef>
          </p:style>
          <p:txBody>
            <a:bodyPr/>
            <a:lstStyle/>
            <a:p>
              <a:endParaRPr lang="en-US" sz="8800" dirty="0">
                <a:latin typeface="Helvetica" pitchFamily="2" charset="0"/>
              </a:endParaRPr>
            </a:p>
          </p:txBody>
        </p:sp>
        <mc:AlternateContent xmlns:mc="http://schemas.openxmlformats.org/markup-compatibility/2006" xmlns:a14="http://schemas.microsoft.com/office/drawing/2010/main">
          <mc:Choice Requires="a14">
            <p:sp>
              <p:nvSpPr>
                <p:cNvPr id="50" name="Rounded Rectangle 4">
                  <a:extLst>
                    <a:ext uri="{FF2B5EF4-FFF2-40B4-BE49-F238E27FC236}">
                      <a16:creationId xmlns:a16="http://schemas.microsoft.com/office/drawing/2014/main" id="{125EF52F-89BD-E445-B962-A93102A76C62}"/>
                    </a:ext>
                  </a:extLst>
                </p:cNvPr>
                <p:cNvSpPr txBox="1"/>
                <p:nvPr/>
              </p:nvSpPr>
              <p:spPr>
                <a:xfrm>
                  <a:off x="357461" y="8475401"/>
                  <a:ext cx="7891262" cy="141464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14:m>
                    <m:oMathPara xmlns:m="http://schemas.openxmlformats.org/officeDocument/2006/math">
                      <m:oMathParaPr>
                        <m:jc m:val="centerGroup"/>
                      </m:oMathParaPr>
                      <m:oMath xmlns:m="http://schemas.openxmlformats.org/officeDocument/2006/math">
                        <m:sSub>
                          <m:sSubPr>
                            <m:ctrlPr>
                              <a:rPr lang="en-US" sz="1400" i="1" smtClean="0">
                                <a:solidFill>
                                  <a:schemeClr val="tx1">
                                    <a:lumMod val="95000"/>
                                  </a:schemeClr>
                                </a:solidFill>
                                <a:latin typeface="Cambria Math" panose="02040503050406030204" pitchFamily="18" charset="0"/>
                              </a:rPr>
                            </m:ctrlPr>
                          </m:sSubPr>
                          <m:e>
                            <m:r>
                              <a:rPr lang="en-US" sz="1400" b="0" i="1" smtClean="0">
                                <a:solidFill>
                                  <a:schemeClr val="tx1">
                                    <a:lumMod val="95000"/>
                                  </a:schemeClr>
                                </a:solidFill>
                                <a:latin typeface="Cambria Math" panose="02040503050406030204" pitchFamily="18" charset="0"/>
                              </a:rPr>
                              <m:t>𝑃𝑎𝑛𝑑𝑜𝑟𝑎</m:t>
                            </m:r>
                            <m:r>
                              <a:rPr lang="en-US" sz="1400" b="0" i="1" smtClean="0">
                                <a:solidFill>
                                  <a:schemeClr val="tx1">
                                    <a:lumMod val="95000"/>
                                  </a:schemeClr>
                                </a:solidFill>
                                <a:latin typeface="Cambria Math" panose="02040503050406030204" pitchFamily="18" charset="0"/>
                              </a:rPr>
                              <m:t> </m:t>
                            </m:r>
                            <m:r>
                              <a:rPr lang="en-US" sz="1400" i="1">
                                <a:solidFill>
                                  <a:schemeClr val="tx1">
                                    <a:lumMod val="95000"/>
                                  </a:schemeClr>
                                </a:solidFill>
                                <a:latin typeface="Cambria Math" panose="02040503050406030204" pitchFamily="18" charset="0"/>
                              </a:rPr>
                              <m:t>𝑆𝐶</m:t>
                            </m:r>
                          </m:e>
                          <m:sub>
                            <m:r>
                              <a:rPr lang="en-US" sz="1400" i="1">
                                <a:solidFill>
                                  <a:schemeClr val="tx1">
                                    <a:lumMod val="95000"/>
                                  </a:schemeClr>
                                </a:solidFill>
                                <a:latin typeface="Cambria Math" panose="02040503050406030204" pitchFamily="18" charset="0"/>
                              </a:rPr>
                              <m:t>𝑇</m:t>
                            </m:r>
                          </m:sub>
                        </m:sSub>
                        <m:r>
                          <a:rPr lang="en-US" sz="1400" i="1">
                            <a:solidFill>
                              <a:schemeClr val="tx1">
                                <a:lumMod val="95000"/>
                              </a:schemeClr>
                            </a:solidFill>
                            <a:latin typeface="Cambria Math" panose="02040503050406030204" pitchFamily="18" charset="0"/>
                          </a:rPr>
                          <m:t>=( </m:t>
                        </m:r>
                        <m:r>
                          <a:rPr lang="en-US" sz="1400" i="1">
                            <a:solidFill>
                              <a:schemeClr val="tx1">
                                <a:lumMod val="95000"/>
                              </a:schemeClr>
                            </a:solidFill>
                            <a:latin typeface="Cambria Math" panose="02040503050406030204" pitchFamily="18" charset="0"/>
                          </a:rPr>
                          <m:t>𝑉𝐶</m:t>
                        </m:r>
                        <m:r>
                          <a:rPr lang="en-US" sz="1400" b="0" i="1" smtClean="0">
                            <a:solidFill>
                              <a:schemeClr val="tx1">
                                <a:lumMod val="95000"/>
                              </a:schemeClr>
                            </a:solidFill>
                            <a:latin typeface="Cambria Math" panose="02040503050406030204" pitchFamily="18" charset="0"/>
                          </a:rPr>
                          <m:t> </m:t>
                        </m:r>
                        <m:r>
                          <a:rPr lang="en-US" sz="1400" i="1" smtClean="0">
                            <a:solidFill>
                              <a:schemeClr val="tx1">
                                <a:lumMod val="95000"/>
                              </a:schemeClr>
                            </a:solidFill>
                            <a:latin typeface="Cambria Math" panose="02040503050406030204" pitchFamily="18" charset="0"/>
                            <a:ea typeface="Cambria Math" panose="02040503050406030204" pitchFamily="18" charset="0"/>
                          </a:rPr>
                          <m:t>×</m:t>
                        </m:r>
                        <m:r>
                          <a:rPr lang="en-US" sz="1400" b="0" i="1" smtClean="0">
                            <a:solidFill>
                              <a:schemeClr val="tx1">
                                <a:lumMod val="95000"/>
                              </a:schemeClr>
                            </a:solidFill>
                            <a:latin typeface="Cambria Math" panose="02040503050406030204" pitchFamily="18" charset="0"/>
                            <a:ea typeface="Cambria Math" panose="02040503050406030204" pitchFamily="18" charset="0"/>
                          </a:rPr>
                          <m:t> </m:t>
                        </m:r>
                        <m:r>
                          <a:rPr lang="en-US" sz="1400" i="1">
                            <a:solidFill>
                              <a:schemeClr val="tx1">
                                <a:lumMod val="95000"/>
                              </a:schemeClr>
                            </a:solidFill>
                            <a:latin typeface="Cambria Math" panose="02040503050406030204" pitchFamily="18" charset="0"/>
                          </a:rPr>
                          <m:t>𝐴𝑀𝐹</m:t>
                        </m:r>
                        <m:r>
                          <a:rPr lang="en-US" sz="1400" i="1" baseline="-25000">
                            <a:solidFill>
                              <a:schemeClr val="tx1">
                                <a:lumMod val="95000"/>
                              </a:schemeClr>
                            </a:solidFill>
                            <a:latin typeface="Cambria Math" panose="02040503050406030204" pitchFamily="18" charset="0"/>
                          </a:rPr>
                          <m:t>𝑃𝐴𝑁</m:t>
                        </m:r>
                        <m:r>
                          <a:rPr lang="en-US" sz="1400" i="1">
                            <a:solidFill>
                              <a:schemeClr val="tx1">
                                <a:lumMod val="95000"/>
                              </a:schemeClr>
                            </a:solidFill>
                            <a:latin typeface="Cambria Math" panose="02040503050406030204" pitchFamily="18" charset="0"/>
                          </a:rPr>
                          <m:t>)−(</m:t>
                        </m:r>
                        <m:sSub>
                          <m:sSubPr>
                            <m:ctrlPr>
                              <a:rPr lang="en-US" sz="1400" i="1">
                                <a:solidFill>
                                  <a:schemeClr val="tx1">
                                    <a:lumMod val="95000"/>
                                  </a:schemeClr>
                                </a:solidFill>
                                <a:latin typeface="Cambria Math" panose="02040503050406030204" pitchFamily="18" charset="0"/>
                              </a:rPr>
                            </m:ctrlPr>
                          </m:sSubPr>
                          <m:e>
                            <m:r>
                              <a:rPr lang="en-US" sz="1400" b="0" i="1" smtClean="0">
                                <a:solidFill>
                                  <a:schemeClr val="tx1">
                                    <a:lumMod val="95000"/>
                                  </a:schemeClr>
                                </a:solidFill>
                                <a:latin typeface="Cambria Math" panose="02040503050406030204" pitchFamily="18" charset="0"/>
                              </a:rPr>
                              <m:t>𝑉𝐶</m:t>
                            </m:r>
                          </m:e>
                          <m:sub>
                            <m:r>
                              <a:rPr lang="en-US" sz="1400" b="0" i="1" smtClean="0">
                                <a:solidFill>
                                  <a:schemeClr val="tx1">
                                    <a:lumMod val="95000"/>
                                  </a:schemeClr>
                                </a:solidFill>
                                <a:latin typeface="Cambria Math" panose="02040503050406030204" pitchFamily="18" charset="0"/>
                              </a:rPr>
                              <m:t>𝑠𝑡𝑟𝑎𝑡</m:t>
                            </m:r>
                          </m:sub>
                        </m:sSub>
                        <m:r>
                          <a:rPr lang="en-US" sz="1400" b="0" i="1" smtClean="0">
                            <a:solidFill>
                              <a:schemeClr val="tx1">
                                <a:lumMod val="95000"/>
                              </a:schemeClr>
                            </a:solidFill>
                            <a:latin typeface="Cambria Math" panose="02040503050406030204" pitchFamily="18" charset="0"/>
                          </a:rPr>
                          <m:t> </m:t>
                        </m:r>
                        <m:r>
                          <a:rPr lang="en-US" sz="1400" b="0" i="1" smtClean="0">
                            <a:solidFill>
                              <a:schemeClr val="tx1">
                                <a:lumMod val="95000"/>
                              </a:schemeClr>
                            </a:solidFill>
                            <a:latin typeface="Cambria Math" panose="02040503050406030204" pitchFamily="18" charset="0"/>
                            <a:ea typeface="Cambria Math" panose="02040503050406030204" pitchFamily="18" charset="0"/>
                          </a:rPr>
                          <m:t>× </m:t>
                        </m:r>
                        <m:r>
                          <a:rPr lang="en-US" sz="1400" i="1">
                            <a:solidFill>
                              <a:schemeClr val="tx1">
                                <a:lumMod val="95000"/>
                              </a:schemeClr>
                            </a:solidFill>
                            <a:latin typeface="Cambria Math" panose="02040503050406030204" pitchFamily="18" charset="0"/>
                          </a:rPr>
                          <m:t>𝐴𝑀𝐹</m:t>
                        </m:r>
                        <m:r>
                          <a:rPr lang="en-US" sz="1400" i="1" baseline="-25000">
                            <a:solidFill>
                              <a:schemeClr val="tx1">
                                <a:lumMod val="95000"/>
                              </a:schemeClr>
                            </a:solidFill>
                            <a:latin typeface="Cambria Math" panose="02040503050406030204" pitchFamily="18" charset="0"/>
                          </a:rPr>
                          <m:t>𝑃𝐴𝑁</m:t>
                        </m:r>
                        <m:r>
                          <a:rPr lang="en-US" sz="1400" i="1">
                            <a:solidFill>
                              <a:schemeClr val="tx1">
                                <a:lumMod val="95000"/>
                              </a:schemeClr>
                            </a:solidFill>
                            <a:latin typeface="Cambria Math" panose="02040503050406030204" pitchFamily="18" charset="0"/>
                          </a:rPr>
                          <m:t>)</m:t>
                        </m:r>
                      </m:oMath>
                    </m:oMathPara>
                  </a14:m>
                  <a:endParaRPr lang="en-US" sz="4800" dirty="0">
                    <a:solidFill>
                      <a:schemeClr val="tx1">
                        <a:lumMod val="95000"/>
                      </a:schemeClr>
                    </a:solidFill>
                    <a:latin typeface="Helvetica" pitchFamily="2" charset="0"/>
                  </a:endParaRPr>
                </a:p>
                <a:p>
                  <a:pPr algn="ctr" defTabSz="1066800">
                    <a:lnSpc>
                      <a:spcPct val="90000"/>
                    </a:lnSpc>
                    <a:spcBef>
                      <a:spcPct val="0"/>
                    </a:spcBef>
                    <a:spcAft>
                      <a:spcPct val="35000"/>
                    </a:spcAft>
                  </a:pPr>
                  <a:r>
                    <a:rPr lang="en-US" sz="2400" dirty="0">
                      <a:solidFill>
                        <a:schemeClr val="tx1"/>
                      </a:solidFill>
                      <a:latin typeface="Helvetica" pitchFamily="2" charset="0"/>
                    </a:rPr>
                    <a:t> </a:t>
                  </a:r>
                </a:p>
              </p:txBody>
            </p:sp>
          </mc:Choice>
          <mc:Fallback xmlns="">
            <p:sp>
              <p:nvSpPr>
                <p:cNvPr id="50" name="Rounded Rectangle 4">
                  <a:extLst>
                    <a:ext uri="{FF2B5EF4-FFF2-40B4-BE49-F238E27FC236}">
                      <a16:creationId xmlns:a16="http://schemas.microsoft.com/office/drawing/2014/main" id="{125EF52F-89BD-E445-B962-A93102A76C62}"/>
                    </a:ext>
                  </a:extLst>
                </p:cNvPr>
                <p:cNvSpPr txBox="1">
                  <a:spLocks noRot="1" noChangeAspect="1" noMove="1" noResize="1" noEditPoints="1" noAdjustHandles="1" noChangeArrowheads="1" noChangeShapeType="1" noTextEdit="1"/>
                </p:cNvSpPr>
                <p:nvPr/>
              </p:nvSpPr>
              <p:spPr>
                <a:xfrm>
                  <a:off x="357461" y="8475401"/>
                  <a:ext cx="7891262" cy="1414645"/>
                </a:xfrm>
                <a:prstGeom prst="rect">
                  <a:avLst/>
                </a:prstGeom>
                <a:blipFill>
                  <a:blip r:embed="rId3"/>
                  <a:stretch>
                    <a:fillRect/>
                  </a:stretch>
                </a:blipFill>
                <a:ln>
                  <a:noFill/>
                </a:ln>
              </p:spPr>
              <p:txBody>
                <a:bodyPr/>
                <a:lstStyle/>
                <a:p>
                  <a:r>
                    <a:rPr lang="en-US">
                      <a:noFill/>
                    </a:rPr>
                    <a:t> </a:t>
                  </a:r>
                </a:p>
              </p:txBody>
            </p:sp>
          </mc:Fallback>
        </mc:AlternateContent>
      </p:grpSp>
      <p:grpSp>
        <p:nvGrpSpPr>
          <p:cNvPr id="51" name="Group 50">
            <a:extLst>
              <a:ext uri="{FF2B5EF4-FFF2-40B4-BE49-F238E27FC236}">
                <a16:creationId xmlns:a16="http://schemas.microsoft.com/office/drawing/2014/main" id="{C651D60F-9F4C-054E-8ABF-3914D985CD44}"/>
              </a:ext>
            </a:extLst>
          </p:cNvPr>
          <p:cNvGrpSpPr/>
          <p:nvPr/>
        </p:nvGrpSpPr>
        <p:grpSpPr>
          <a:xfrm>
            <a:off x="4987578" y="6111772"/>
            <a:ext cx="8317484" cy="655438"/>
            <a:chOff x="357461" y="8003787"/>
            <a:chExt cx="7891262" cy="1414644"/>
          </a:xfrm>
        </p:grpSpPr>
        <p:sp>
          <p:nvSpPr>
            <p:cNvPr id="52" name="Rounded Rectangle 51">
              <a:extLst>
                <a:ext uri="{FF2B5EF4-FFF2-40B4-BE49-F238E27FC236}">
                  <a16:creationId xmlns:a16="http://schemas.microsoft.com/office/drawing/2014/main" id="{86D80D7F-59ED-D34C-A794-F4542E334D0E}"/>
                </a:ext>
              </a:extLst>
            </p:cNvPr>
            <p:cNvSpPr/>
            <p:nvPr/>
          </p:nvSpPr>
          <p:spPr>
            <a:xfrm>
              <a:off x="2225402" y="8278147"/>
              <a:ext cx="4226955" cy="1064468"/>
            </a:xfrm>
            <a:prstGeom prst="roundRect">
              <a:avLst>
                <a:gd name="adj" fmla="val 10000"/>
              </a:avLst>
            </a:prstGeom>
            <a:solidFill>
              <a:srgbClr val="7030A0"/>
            </a:solidFill>
            <a:ln>
              <a:solidFill>
                <a:schemeClr val="bg1"/>
              </a:solidFill>
            </a:ln>
            <a:effectLst>
              <a:outerShdw blurRad="50800" dist="38100" dir="2700000" algn="tl" rotWithShape="0">
                <a:prstClr val="black">
                  <a:alpha val="40000"/>
                </a:prstClr>
              </a:outerShdw>
            </a:effectLst>
          </p:spPr>
          <p:style>
            <a:lnRef idx="3">
              <a:scrgbClr r="0" g="0" b="0"/>
            </a:lnRef>
            <a:fillRef idx="1">
              <a:schemeClr val="accent5">
                <a:hueOff val="-7947101"/>
                <a:satOff val="31849"/>
                <a:lumOff val="6902"/>
                <a:alphaOff val="0"/>
              </a:schemeClr>
            </a:fillRef>
            <a:effectRef idx="1">
              <a:schemeClr val="accent5">
                <a:hueOff val="-7947101"/>
                <a:satOff val="31849"/>
                <a:lumOff val="6902"/>
                <a:alphaOff val="0"/>
              </a:schemeClr>
            </a:effectRef>
            <a:fontRef idx="minor">
              <a:schemeClr val="lt1"/>
            </a:fontRef>
          </p:style>
          <p:txBody>
            <a:bodyPr/>
            <a:lstStyle/>
            <a:p>
              <a:endParaRPr lang="en-US" sz="8800" dirty="0">
                <a:latin typeface="Helvetica" pitchFamily="2" charset="0"/>
              </a:endParaRPr>
            </a:p>
          </p:txBody>
        </p:sp>
        <mc:AlternateContent xmlns:mc="http://schemas.openxmlformats.org/markup-compatibility/2006" xmlns:a14="http://schemas.microsoft.com/office/drawing/2010/main">
          <mc:Choice Requires="a14">
            <p:sp>
              <p:nvSpPr>
                <p:cNvPr id="53" name="Rounded Rectangle 4">
                  <a:extLst>
                    <a:ext uri="{FF2B5EF4-FFF2-40B4-BE49-F238E27FC236}">
                      <a16:creationId xmlns:a16="http://schemas.microsoft.com/office/drawing/2014/main" id="{1F6217C6-6202-3E4F-A1C2-0C3D70822A45}"/>
                    </a:ext>
                  </a:extLst>
                </p:cNvPr>
                <p:cNvSpPr txBox="1"/>
                <p:nvPr/>
              </p:nvSpPr>
              <p:spPr>
                <a:xfrm>
                  <a:off x="357461" y="8003787"/>
                  <a:ext cx="7891262" cy="1414644"/>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14:m>
                    <m:oMath xmlns:m="http://schemas.openxmlformats.org/officeDocument/2006/math">
                      <m:sSub>
                        <m:sSubPr>
                          <m:ctrlPr>
                            <a:rPr lang="en-US" sz="1400" i="1" smtClean="0">
                              <a:solidFill>
                                <a:schemeClr val="tx1">
                                  <a:lumMod val="95000"/>
                                </a:schemeClr>
                              </a:solidFill>
                              <a:latin typeface="Cambria Math" panose="02040503050406030204" pitchFamily="18" charset="0"/>
                            </a:rPr>
                          </m:ctrlPr>
                        </m:sSubPr>
                        <m:e>
                          <m:r>
                            <a:rPr lang="en-US" sz="1400" b="0" i="1" smtClean="0">
                              <a:solidFill>
                                <a:schemeClr val="tx1">
                                  <a:lumMod val="95000"/>
                                </a:schemeClr>
                              </a:solidFill>
                              <a:latin typeface="Cambria Math" panose="02040503050406030204" pitchFamily="18" charset="0"/>
                            </a:rPr>
                            <m:t>𝐺𝑇𝐴𝑆𝑂</m:t>
                          </m:r>
                          <m:r>
                            <a:rPr lang="en-US" sz="1400" b="0" i="1" smtClean="0">
                              <a:solidFill>
                                <a:schemeClr val="tx1">
                                  <a:lumMod val="95000"/>
                                </a:schemeClr>
                              </a:solidFill>
                              <a:latin typeface="Cambria Math" panose="02040503050406030204" pitchFamily="18" charset="0"/>
                            </a:rPr>
                            <m:t> </m:t>
                          </m:r>
                          <m:r>
                            <a:rPr lang="en-US" sz="1400" i="1">
                              <a:solidFill>
                                <a:schemeClr val="tx1">
                                  <a:lumMod val="95000"/>
                                </a:schemeClr>
                              </a:solidFill>
                              <a:latin typeface="Cambria Math" panose="02040503050406030204" pitchFamily="18" charset="0"/>
                            </a:rPr>
                            <m:t>𝑆𝐶</m:t>
                          </m:r>
                        </m:e>
                        <m:sub>
                          <m:r>
                            <a:rPr lang="en-US" sz="1400" i="1">
                              <a:solidFill>
                                <a:schemeClr val="tx1">
                                  <a:lumMod val="95000"/>
                                </a:schemeClr>
                              </a:solidFill>
                              <a:latin typeface="Cambria Math" panose="02040503050406030204" pitchFamily="18" charset="0"/>
                            </a:rPr>
                            <m:t>𝑇</m:t>
                          </m:r>
                        </m:sub>
                      </m:sSub>
                      <m:r>
                        <a:rPr lang="en-US" sz="1400" i="1">
                          <a:solidFill>
                            <a:schemeClr val="tx1">
                              <a:lumMod val="95000"/>
                            </a:schemeClr>
                          </a:solidFill>
                          <a:latin typeface="Cambria Math" panose="02040503050406030204" pitchFamily="18" charset="0"/>
                        </a:rPr>
                        <m:t>=</m:t>
                      </m:r>
                      <m:r>
                        <a:rPr lang="en-US" sz="1400" b="0" i="1" smtClean="0">
                          <a:solidFill>
                            <a:schemeClr val="tx1">
                              <a:lumMod val="95000"/>
                            </a:schemeClr>
                          </a:solidFill>
                          <a:latin typeface="Cambria Math" panose="02040503050406030204" pitchFamily="18" charset="0"/>
                        </a:rPr>
                        <m:t>𝐷𝑆𝐶</m:t>
                      </m:r>
                      <m:r>
                        <a:rPr lang="en-US" sz="1400" b="0" i="1" smtClean="0">
                          <a:solidFill>
                            <a:schemeClr val="tx1">
                              <a:lumMod val="95000"/>
                            </a:schemeClr>
                          </a:solidFill>
                          <a:latin typeface="Cambria Math" panose="02040503050406030204" pitchFamily="18" charset="0"/>
                        </a:rPr>
                        <m:t>−[</m:t>
                      </m:r>
                      <m:sSub>
                        <m:sSubPr>
                          <m:ctrlPr>
                            <a:rPr lang="en-US" sz="1400" b="0" i="1" smtClean="0">
                              <a:solidFill>
                                <a:schemeClr val="tx1">
                                  <a:lumMod val="95000"/>
                                </a:schemeClr>
                              </a:solidFill>
                              <a:latin typeface="Cambria Math" panose="02040503050406030204" pitchFamily="18" charset="0"/>
                            </a:rPr>
                          </m:ctrlPr>
                        </m:sSubPr>
                        <m:e>
                          <m:r>
                            <a:rPr lang="en-US" sz="1400" b="0" i="1" smtClean="0">
                              <a:solidFill>
                                <a:schemeClr val="tx1">
                                  <a:lumMod val="95000"/>
                                </a:schemeClr>
                              </a:solidFill>
                              <a:latin typeface="Cambria Math" panose="02040503050406030204" pitchFamily="18" charset="0"/>
                            </a:rPr>
                            <m:t>𝑆𝑡𝑟𝑎𝑡</m:t>
                          </m:r>
                          <m:r>
                            <a:rPr lang="en-US" sz="1400" b="0" i="1" smtClean="0">
                              <a:solidFill>
                                <a:schemeClr val="tx1">
                                  <a:lumMod val="95000"/>
                                </a:schemeClr>
                              </a:solidFill>
                              <a:latin typeface="Cambria Math" panose="02040503050406030204" pitchFamily="18" charset="0"/>
                            </a:rPr>
                            <m:t> </m:t>
                          </m:r>
                          <m:r>
                            <a:rPr lang="en-US" sz="1400" b="0" i="1" smtClean="0">
                              <a:solidFill>
                                <a:schemeClr val="tx1">
                                  <a:lumMod val="95000"/>
                                </a:schemeClr>
                              </a:solidFill>
                              <a:latin typeface="Cambria Math" panose="02040503050406030204" pitchFamily="18" charset="0"/>
                            </a:rPr>
                            <m:t>𝑆𝐶</m:t>
                          </m:r>
                        </m:e>
                        <m:sub>
                          <m:r>
                            <a:rPr lang="en-US" sz="1400" b="0" i="1" smtClean="0">
                              <a:solidFill>
                                <a:schemeClr val="tx1">
                                  <a:lumMod val="95000"/>
                                </a:schemeClr>
                              </a:solidFill>
                              <a:latin typeface="Cambria Math" panose="02040503050406030204" pitchFamily="18" charset="0"/>
                            </a:rPr>
                            <m:t>𝑂𝑏𝑠</m:t>
                          </m:r>
                        </m:sub>
                      </m:sSub>
                      <m:r>
                        <a:rPr lang="en-US" sz="1400" b="0" i="1" smtClean="0">
                          <a:solidFill>
                            <a:schemeClr val="tx1">
                              <a:lumMod val="95000"/>
                            </a:schemeClr>
                          </a:solidFill>
                          <a:latin typeface="Cambria Math" panose="02040503050406030204" pitchFamily="18" charset="0"/>
                        </a:rPr>
                        <m:t>−</m:t>
                      </m:r>
                      <m:sSub>
                        <m:sSubPr>
                          <m:ctrlPr>
                            <a:rPr lang="en-US" sz="1400" i="1">
                              <a:solidFill>
                                <a:schemeClr val="tx1">
                                  <a:lumMod val="95000"/>
                                </a:schemeClr>
                              </a:solidFill>
                              <a:latin typeface="Cambria Math" panose="02040503050406030204" pitchFamily="18" charset="0"/>
                            </a:rPr>
                          </m:ctrlPr>
                        </m:sSubPr>
                        <m:e>
                          <m:r>
                            <a:rPr lang="en-US" sz="1400" i="1">
                              <a:solidFill>
                                <a:schemeClr val="tx1">
                                  <a:lumMod val="95000"/>
                                </a:schemeClr>
                              </a:solidFill>
                              <a:latin typeface="Cambria Math" panose="02040503050406030204" pitchFamily="18" charset="0"/>
                            </a:rPr>
                            <m:t>𝑆𝑡𝑟𝑎𝑡</m:t>
                          </m:r>
                          <m:r>
                            <a:rPr lang="en-US" sz="1400" i="1">
                              <a:solidFill>
                                <a:schemeClr val="tx1">
                                  <a:lumMod val="95000"/>
                                </a:schemeClr>
                              </a:solidFill>
                              <a:latin typeface="Cambria Math" panose="02040503050406030204" pitchFamily="18" charset="0"/>
                            </a:rPr>
                            <m:t> </m:t>
                          </m:r>
                          <m:r>
                            <a:rPr lang="en-US" sz="1400" i="1">
                              <a:solidFill>
                                <a:schemeClr val="tx1">
                                  <a:lumMod val="95000"/>
                                </a:schemeClr>
                              </a:solidFill>
                              <a:latin typeface="Cambria Math" panose="02040503050406030204" pitchFamily="18" charset="0"/>
                            </a:rPr>
                            <m:t>𝑆𝐶</m:t>
                          </m:r>
                        </m:e>
                        <m:sub>
                          <m:r>
                            <a:rPr lang="en-US" sz="1400" b="0" i="1" smtClean="0">
                              <a:solidFill>
                                <a:schemeClr val="tx1">
                                  <a:lumMod val="95000"/>
                                </a:schemeClr>
                              </a:solidFill>
                              <a:latin typeface="Cambria Math" panose="02040503050406030204" pitchFamily="18" charset="0"/>
                            </a:rPr>
                            <m:t>𝑟𝑒𝑓</m:t>
                          </m:r>
                        </m:sub>
                      </m:sSub>
                      <m:r>
                        <a:rPr lang="en-US" sz="1400" b="0" i="1" smtClean="0">
                          <a:solidFill>
                            <a:schemeClr val="tx1">
                              <a:lumMod val="95000"/>
                            </a:schemeClr>
                          </a:solidFill>
                          <a:latin typeface="Cambria Math" panose="02040503050406030204" pitchFamily="18" charset="0"/>
                        </a:rPr>
                        <m:t>]</m:t>
                      </m:r>
                    </m:oMath>
                  </a14:m>
                  <a:r>
                    <a:rPr lang="en-US" sz="2400" dirty="0">
                      <a:solidFill>
                        <a:schemeClr val="tx1"/>
                      </a:solidFill>
                      <a:latin typeface="Helvetica" pitchFamily="2" charset="0"/>
                    </a:rPr>
                    <a:t> </a:t>
                  </a:r>
                </a:p>
              </p:txBody>
            </p:sp>
          </mc:Choice>
          <mc:Fallback xmlns="">
            <p:sp>
              <p:nvSpPr>
                <p:cNvPr id="53" name="Rounded Rectangle 4">
                  <a:extLst>
                    <a:ext uri="{FF2B5EF4-FFF2-40B4-BE49-F238E27FC236}">
                      <a16:creationId xmlns:a16="http://schemas.microsoft.com/office/drawing/2014/main" id="{1F6217C6-6202-3E4F-A1C2-0C3D70822A45}"/>
                    </a:ext>
                  </a:extLst>
                </p:cNvPr>
                <p:cNvSpPr txBox="1">
                  <a:spLocks noRot="1" noChangeAspect="1" noMove="1" noResize="1" noEditPoints="1" noAdjustHandles="1" noChangeArrowheads="1" noChangeShapeType="1" noTextEdit="1"/>
                </p:cNvSpPr>
                <p:nvPr/>
              </p:nvSpPr>
              <p:spPr>
                <a:xfrm>
                  <a:off x="357461" y="8003787"/>
                  <a:ext cx="7891262" cy="1414644"/>
                </a:xfrm>
                <a:prstGeom prst="rect">
                  <a:avLst/>
                </a:prstGeom>
                <a:blipFill>
                  <a:blip r:embed="rId4"/>
                  <a:stretch>
                    <a:fillRect/>
                  </a:stretch>
                </a:blipFill>
                <a:ln>
                  <a:noFill/>
                </a:ln>
              </p:spPr>
              <p:txBody>
                <a:bodyPr/>
                <a:lstStyle/>
                <a:p>
                  <a:r>
                    <a:rPr lang="en-US">
                      <a:noFill/>
                    </a:rPr>
                    <a:t> </a:t>
                  </a:r>
                </a:p>
              </p:txBody>
            </p:sp>
          </mc:Fallback>
        </mc:AlternateContent>
      </p:grpSp>
      <p:sp>
        <p:nvSpPr>
          <p:cNvPr id="54" name="TextBox 53">
            <a:extLst>
              <a:ext uri="{FF2B5EF4-FFF2-40B4-BE49-F238E27FC236}">
                <a16:creationId xmlns:a16="http://schemas.microsoft.com/office/drawing/2014/main" id="{16DB1974-36CD-E74D-850D-BB101FCB3559}"/>
              </a:ext>
            </a:extLst>
          </p:cNvPr>
          <p:cNvSpPr txBox="1"/>
          <p:nvPr/>
        </p:nvSpPr>
        <p:spPr>
          <a:xfrm>
            <a:off x="-22736" y="1888717"/>
            <a:ext cx="3366052" cy="646331"/>
          </a:xfrm>
          <a:prstGeom prst="rect">
            <a:avLst/>
          </a:prstGeom>
          <a:noFill/>
        </p:spPr>
        <p:txBody>
          <a:bodyPr wrap="square" rtlCol="0">
            <a:spAutoFit/>
          </a:bodyPr>
          <a:lstStyle/>
          <a:p>
            <a:r>
              <a:rPr lang="en-US" sz="1200" i="1" dirty="0">
                <a:solidFill>
                  <a:srgbClr val="0432FF"/>
                </a:solidFill>
              </a:rPr>
              <a:t>Stratospheric NO</a:t>
            </a:r>
            <a:r>
              <a:rPr lang="en-US" sz="1200" i="1" baseline="-25000" dirty="0">
                <a:solidFill>
                  <a:srgbClr val="0432FF"/>
                </a:solidFill>
              </a:rPr>
              <a:t>2</a:t>
            </a:r>
            <a:r>
              <a:rPr lang="en-US" sz="1200" i="1" dirty="0">
                <a:solidFill>
                  <a:srgbClr val="0432FF"/>
                </a:solidFill>
              </a:rPr>
              <a:t> vertical column estimated by the PRATMO Chemical Box Model and multiplied by sec  (SZA) to convert to a SC</a:t>
            </a:r>
          </a:p>
        </p:txBody>
      </p:sp>
    </p:spTree>
    <p:extLst>
      <p:ext uri="{BB962C8B-B14F-4D97-AF65-F5344CB8AC3E}">
        <p14:creationId xmlns:p14="http://schemas.microsoft.com/office/powerpoint/2010/main" val="990901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32B801F-347C-5E4A-862F-6C6D29237A43}"/>
              </a:ext>
            </a:extLst>
          </p:cNvPr>
          <p:cNvGrpSpPr/>
          <p:nvPr/>
        </p:nvGrpSpPr>
        <p:grpSpPr>
          <a:xfrm>
            <a:off x="0" y="2"/>
            <a:ext cx="11170559" cy="6749284"/>
            <a:chOff x="269776" y="24011330"/>
            <a:chExt cx="14801542" cy="9001112"/>
          </a:xfrm>
        </p:grpSpPr>
        <p:sp>
          <p:nvSpPr>
            <p:cNvPr id="5" name="Rounded Rectangle 4">
              <a:extLst>
                <a:ext uri="{FF2B5EF4-FFF2-40B4-BE49-F238E27FC236}">
                  <a16:creationId xmlns:a16="http://schemas.microsoft.com/office/drawing/2014/main" id="{0AE1B27D-F399-044B-9AFD-E85FF1754422}"/>
                </a:ext>
              </a:extLst>
            </p:cNvPr>
            <p:cNvSpPr/>
            <p:nvPr/>
          </p:nvSpPr>
          <p:spPr>
            <a:xfrm>
              <a:off x="1091023" y="24143461"/>
              <a:ext cx="4809573" cy="1545879"/>
            </a:xfrm>
            <a:prstGeom prst="roundRect">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n-US" b="1" dirty="0">
                  <a:solidFill>
                    <a:schemeClr val="bg1"/>
                  </a:solidFill>
                  <a:latin typeface="Helvetica" pitchFamily="2" charset="0"/>
                </a:rPr>
                <a:t>L1B spectra: </a:t>
              </a:r>
              <a:r>
                <a:rPr lang="en-US" sz="1400" dirty="0">
                  <a:solidFill>
                    <a:schemeClr val="bg1"/>
                  </a:solidFill>
                  <a:latin typeface="Helvetica" pitchFamily="2" charset="0"/>
                </a:rPr>
                <a:t>Spatially bin to ~ 250m x 250m pixels</a:t>
              </a:r>
            </a:p>
          </p:txBody>
        </p:sp>
        <p:sp>
          <p:nvSpPr>
            <p:cNvPr id="6" name="Rounded Rectangle 5">
              <a:extLst>
                <a:ext uri="{FF2B5EF4-FFF2-40B4-BE49-F238E27FC236}">
                  <a16:creationId xmlns:a16="http://schemas.microsoft.com/office/drawing/2014/main" id="{CBA4617E-ED65-ED49-956E-FF173053C09A}"/>
                </a:ext>
              </a:extLst>
            </p:cNvPr>
            <p:cNvSpPr/>
            <p:nvPr/>
          </p:nvSpPr>
          <p:spPr>
            <a:xfrm>
              <a:off x="6762344" y="24011330"/>
              <a:ext cx="5489671" cy="2935083"/>
            </a:xfrm>
            <a:prstGeom prst="roundRect">
              <a:avLst/>
            </a:prstGeom>
            <a:solidFill>
              <a:schemeClr val="accent3">
                <a:lumMod val="75000"/>
              </a:schemeClr>
            </a:solidFill>
            <a:ln>
              <a:solidFill>
                <a:schemeClr val="bg1"/>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r>
                <a:rPr lang="en-US" sz="1400" dirty="0">
                  <a:solidFill>
                    <a:schemeClr val="bg1"/>
                  </a:solidFill>
                  <a:latin typeface="Helvetica" pitchFamily="2" charset="0"/>
                </a:rPr>
                <a:t>Retrieve</a:t>
              </a:r>
              <a:r>
                <a:rPr lang="en-US" sz="1600" dirty="0">
                  <a:solidFill>
                    <a:schemeClr val="bg1"/>
                  </a:solidFill>
                  <a:latin typeface="Helvetica" pitchFamily="2" charset="0"/>
                </a:rPr>
                <a:t> </a:t>
              </a:r>
              <a:r>
                <a:rPr lang="en-US" b="1" dirty="0">
                  <a:solidFill>
                    <a:schemeClr val="bg1"/>
                  </a:solidFill>
                  <a:latin typeface="Helvetica" pitchFamily="2" charset="0"/>
                </a:rPr>
                <a:t>NO</a:t>
              </a:r>
              <a:r>
                <a:rPr lang="en-US" b="1" baseline="-25000" dirty="0">
                  <a:solidFill>
                    <a:schemeClr val="bg1"/>
                  </a:solidFill>
                  <a:latin typeface="Helvetica" pitchFamily="2" charset="0"/>
                </a:rPr>
                <a:t>2</a:t>
              </a:r>
              <a:r>
                <a:rPr lang="en-US" b="1" dirty="0">
                  <a:solidFill>
                    <a:schemeClr val="bg1"/>
                  </a:solidFill>
                  <a:latin typeface="Helvetica" pitchFamily="2" charset="0"/>
                </a:rPr>
                <a:t> Differential Slant Columns (DSCs)</a:t>
              </a:r>
              <a:r>
                <a:rPr lang="en-US" sz="1600" dirty="0">
                  <a:solidFill>
                    <a:schemeClr val="bg1"/>
                  </a:solidFill>
                  <a:latin typeface="Helvetica" pitchFamily="2" charset="0"/>
                </a:rPr>
                <a:t> </a:t>
              </a:r>
              <a:r>
                <a:rPr lang="en-US" sz="1400" dirty="0">
                  <a:solidFill>
                    <a:schemeClr val="bg1"/>
                  </a:solidFill>
                  <a:latin typeface="Helvetica" pitchFamily="2" charset="0"/>
                </a:rPr>
                <a:t>relative to an unpolluted reference spectrum taken in flight with QDOAS in the 435-460 nm window</a:t>
              </a:r>
              <a:endParaRPr lang="en-US" sz="1200" dirty="0">
                <a:latin typeface="Helvetica" pitchFamily="2" charset="0"/>
              </a:endParaRPr>
            </a:p>
          </p:txBody>
        </p:sp>
        <p:sp>
          <p:nvSpPr>
            <p:cNvPr id="7" name="Rounded Rectangle 6">
              <a:extLst>
                <a:ext uri="{FF2B5EF4-FFF2-40B4-BE49-F238E27FC236}">
                  <a16:creationId xmlns:a16="http://schemas.microsoft.com/office/drawing/2014/main" id="{B91B595A-3B86-004A-8E19-FB354C2CF184}"/>
                </a:ext>
              </a:extLst>
            </p:cNvPr>
            <p:cNvSpPr/>
            <p:nvPr/>
          </p:nvSpPr>
          <p:spPr>
            <a:xfrm>
              <a:off x="8096126" y="27830221"/>
              <a:ext cx="4168738" cy="2227028"/>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1400" dirty="0">
                  <a:solidFill>
                    <a:schemeClr val="bg1"/>
                  </a:solidFill>
                  <a:latin typeface="Helvetica" pitchFamily="2" charset="0"/>
                </a:rPr>
                <a:t>Bin data spatially to </a:t>
              </a:r>
              <a:r>
                <a:rPr lang="en-US" sz="1600" b="1" dirty="0">
                  <a:solidFill>
                    <a:schemeClr val="bg1"/>
                  </a:solidFill>
                  <a:latin typeface="Helvetica" pitchFamily="2" charset="0"/>
                </a:rPr>
                <a:t>750m x 750m </a:t>
              </a:r>
              <a:r>
                <a:rPr lang="en-US" sz="1400" dirty="0">
                  <a:solidFill>
                    <a:schemeClr val="bg1"/>
                  </a:solidFill>
                  <a:latin typeface="Helvetica" pitchFamily="2" charset="0"/>
                </a:rPr>
                <a:t>pixels: Decreases noise approximately 50%</a:t>
              </a:r>
            </a:p>
          </p:txBody>
        </p:sp>
        <mc:AlternateContent xmlns:mc="http://schemas.openxmlformats.org/markup-compatibility/2006" xmlns:a14="http://schemas.microsoft.com/office/drawing/2010/main">
          <mc:Choice Requires="a14">
            <p:sp>
              <p:nvSpPr>
                <p:cNvPr id="8" name="Rounded Rectangle 7">
                  <a:extLst>
                    <a:ext uri="{FF2B5EF4-FFF2-40B4-BE49-F238E27FC236}">
                      <a16:creationId xmlns:a16="http://schemas.microsoft.com/office/drawing/2014/main" id="{BB20FDE4-BDFD-C44D-A1D2-5D7497AD85A8}"/>
                    </a:ext>
                  </a:extLst>
                </p:cNvPr>
                <p:cNvSpPr/>
                <p:nvPr/>
              </p:nvSpPr>
              <p:spPr>
                <a:xfrm>
                  <a:off x="269776" y="25851447"/>
                  <a:ext cx="6358097" cy="3405055"/>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n-US" sz="1400" dirty="0">
                      <a:solidFill>
                        <a:schemeClr val="bg1"/>
                      </a:solidFill>
                      <a:latin typeface="Helvetica" pitchFamily="2" charset="0"/>
                    </a:rPr>
                    <a:t>Estimate and subtract difference in </a:t>
                  </a:r>
                  <a:r>
                    <a:rPr lang="en-US" b="1" dirty="0">
                      <a:solidFill>
                        <a:schemeClr val="bg1"/>
                      </a:solidFill>
                      <a:latin typeface="Helvetica" pitchFamily="2" charset="0"/>
                    </a:rPr>
                    <a:t>stratospheric slant column </a:t>
                  </a:r>
                  <a:r>
                    <a:rPr lang="en-US" sz="1400" dirty="0">
                      <a:solidFill>
                        <a:schemeClr val="bg1"/>
                      </a:solidFill>
                      <a:latin typeface="Helvetica" pitchFamily="2" charset="0"/>
                    </a:rPr>
                    <a:t>between reference and observation time: (OMI, OMPS, </a:t>
                  </a:r>
                  <a:r>
                    <a:rPr lang="en-US" sz="1600" b="1" dirty="0" err="1">
                      <a:solidFill>
                        <a:schemeClr val="bg1"/>
                      </a:solidFill>
                      <a:latin typeface="Helvetica" pitchFamily="2" charset="0"/>
                    </a:rPr>
                    <a:t>Pratmo</a:t>
                  </a:r>
                  <a:r>
                    <a:rPr lang="en-US" sz="1600" b="1" dirty="0">
                      <a:solidFill>
                        <a:schemeClr val="bg1"/>
                      </a:solidFill>
                      <a:latin typeface="Helvetica" pitchFamily="2" charset="0"/>
                    </a:rPr>
                    <a:t> Climatology</a:t>
                  </a:r>
                  <a:r>
                    <a:rPr lang="en-US" sz="1400" dirty="0">
                      <a:solidFill>
                        <a:schemeClr val="bg1"/>
                      </a:solidFill>
                      <a:latin typeface="Helvetica" pitchFamily="2" charset="0"/>
                    </a:rPr>
                    <a:t>)</a:t>
                  </a:r>
                </a:p>
                <a:p>
                  <a:pPr lvl="0" algn="ctr"/>
                  <a14:m>
                    <m:oMath xmlns:m="http://schemas.openxmlformats.org/officeDocument/2006/math">
                      <m:sSub>
                        <m:sSubPr>
                          <m:ctrlPr>
                            <a:rPr lang="en-US" sz="1100" b="1" i="1">
                              <a:solidFill>
                                <a:schemeClr val="bg1"/>
                              </a:solidFill>
                              <a:latin typeface="Cambria Math" panose="02040503050406030204" pitchFamily="18" charset="0"/>
                            </a:rPr>
                          </m:ctrlPr>
                        </m:sSubPr>
                        <m:e>
                          <m:r>
                            <a:rPr lang="en-US" sz="1100" b="1" i="1">
                              <a:solidFill>
                                <a:schemeClr val="bg1"/>
                              </a:solidFill>
                              <a:latin typeface="Cambria Math" panose="02040503050406030204" pitchFamily="18" charset="0"/>
                            </a:rPr>
                            <m:t>𝑫𝑺𝑪</m:t>
                          </m:r>
                        </m:e>
                        <m:sub>
                          <m:r>
                            <a:rPr lang="en-US" sz="1100" b="1" i="1">
                              <a:solidFill>
                                <a:schemeClr val="bg1"/>
                              </a:solidFill>
                              <a:latin typeface="Cambria Math" panose="02040503050406030204" pitchFamily="18" charset="0"/>
                            </a:rPr>
                            <m:t>𝑻</m:t>
                          </m:r>
                        </m:sub>
                      </m:sSub>
                      <m:r>
                        <a:rPr lang="en-US" sz="1100" b="1" i="1">
                          <a:solidFill>
                            <a:schemeClr val="bg1"/>
                          </a:solidFill>
                          <a:latin typeface="Cambria Math" panose="02040503050406030204" pitchFamily="18" charset="0"/>
                        </a:rPr>
                        <m:t>=</m:t>
                      </m:r>
                      <m:r>
                        <a:rPr lang="en-US" sz="1100" b="1" i="1">
                          <a:solidFill>
                            <a:schemeClr val="bg1"/>
                          </a:solidFill>
                          <a:latin typeface="Cambria Math" panose="02040503050406030204" pitchFamily="18" charset="0"/>
                        </a:rPr>
                        <m:t>𝑫𝑺𝑪</m:t>
                      </m:r>
                      <m:r>
                        <a:rPr lang="en-US" sz="1100" b="1" i="1">
                          <a:solidFill>
                            <a:schemeClr val="bg1"/>
                          </a:solidFill>
                          <a:latin typeface="Cambria Math" panose="02040503050406030204" pitchFamily="18" charset="0"/>
                        </a:rPr>
                        <m:t>−</m:t>
                      </m:r>
                      <m:sSub>
                        <m:sSubPr>
                          <m:ctrlPr>
                            <a:rPr lang="en-US" sz="1100" b="1" i="1" smtClean="0">
                              <a:solidFill>
                                <a:schemeClr val="bg1"/>
                              </a:solidFill>
                              <a:latin typeface="Cambria Math" panose="02040503050406030204" pitchFamily="18" charset="0"/>
                            </a:rPr>
                          </m:ctrlPr>
                        </m:sSubPr>
                        <m:e>
                          <m:r>
                            <a:rPr lang="en-US" sz="1100" b="1" i="1" smtClean="0">
                              <a:solidFill>
                                <a:schemeClr val="bg1"/>
                              </a:solidFill>
                              <a:latin typeface="Cambria Math" panose="02040503050406030204" pitchFamily="18" charset="0"/>
                            </a:rPr>
                            <m:t>𝑺𝒕𝒓𝒂𝒕</m:t>
                          </m:r>
                        </m:e>
                        <m:sub>
                          <m:r>
                            <a:rPr lang="en-US" sz="1100" b="1" i="1" smtClean="0">
                              <a:solidFill>
                                <a:schemeClr val="bg1"/>
                              </a:solidFill>
                              <a:latin typeface="Cambria Math" panose="02040503050406030204" pitchFamily="18" charset="0"/>
                            </a:rPr>
                            <m:t>𝑽𝑪</m:t>
                          </m:r>
                        </m:sub>
                      </m:sSub>
                      <m:r>
                        <a:rPr lang="en-US" sz="1100" b="1" i="1" smtClean="0">
                          <a:solidFill>
                            <a:schemeClr val="bg1"/>
                          </a:solidFill>
                          <a:latin typeface="Cambria Math" panose="02040503050406030204" pitchFamily="18" charset="0"/>
                        </a:rPr>
                        <m:t> </m:t>
                      </m:r>
                      <m:r>
                        <a:rPr lang="en-US" sz="1100" b="1" i="1">
                          <a:solidFill>
                            <a:schemeClr val="bg1"/>
                          </a:solidFill>
                          <a:latin typeface="Cambria Math" panose="02040503050406030204" pitchFamily="18" charset="0"/>
                        </a:rPr>
                        <m:t>[</m:t>
                      </m:r>
                      <m:func>
                        <m:funcPr>
                          <m:ctrlPr>
                            <a:rPr lang="en-US" sz="1100" b="1" i="1">
                              <a:solidFill>
                                <a:schemeClr val="bg1"/>
                              </a:solidFill>
                              <a:latin typeface="Cambria Math" panose="02040503050406030204" pitchFamily="18" charset="0"/>
                            </a:rPr>
                          </m:ctrlPr>
                        </m:funcPr>
                        <m:fName>
                          <m:r>
                            <a:rPr lang="en-US" sz="1100" b="1" i="1">
                              <a:solidFill>
                                <a:schemeClr val="bg1"/>
                              </a:solidFill>
                              <a:latin typeface="Cambria Math" panose="02040503050406030204" pitchFamily="18" charset="0"/>
                            </a:rPr>
                            <m:t>𝒔𝒆𝒄</m:t>
                          </m:r>
                        </m:fName>
                        <m:e>
                          <m:d>
                            <m:dPr>
                              <m:ctrlPr>
                                <a:rPr lang="en-US" sz="1100" b="1" i="1">
                                  <a:solidFill>
                                    <a:schemeClr val="bg1"/>
                                  </a:solidFill>
                                  <a:latin typeface="Cambria Math" panose="02040503050406030204" pitchFamily="18" charset="0"/>
                                </a:rPr>
                              </m:ctrlPr>
                            </m:dPr>
                            <m:e>
                              <m:r>
                                <a:rPr lang="en-US" sz="1100" b="1" i="1">
                                  <a:solidFill>
                                    <a:schemeClr val="bg1"/>
                                  </a:solidFill>
                                  <a:latin typeface="Cambria Math" panose="02040503050406030204" pitchFamily="18" charset="0"/>
                                </a:rPr>
                                <m:t>𝑺𝒁𝑨</m:t>
                              </m:r>
                            </m:e>
                          </m:d>
                        </m:e>
                      </m:func>
                      <m:r>
                        <a:rPr lang="en-US" sz="1100" b="1" i="1">
                          <a:solidFill>
                            <a:schemeClr val="bg1"/>
                          </a:solidFill>
                          <a:latin typeface="Cambria Math" panose="02040503050406030204" pitchFamily="18" charset="0"/>
                        </a:rPr>
                        <m:t>−</m:t>
                      </m:r>
                      <m:func>
                        <m:funcPr>
                          <m:ctrlPr>
                            <a:rPr lang="en-US" sz="1100" b="1" i="1">
                              <a:solidFill>
                                <a:schemeClr val="bg1"/>
                              </a:solidFill>
                              <a:latin typeface="Cambria Math" panose="02040503050406030204" pitchFamily="18" charset="0"/>
                            </a:rPr>
                          </m:ctrlPr>
                        </m:funcPr>
                        <m:fName>
                          <m:r>
                            <a:rPr lang="en-US" sz="1100" b="1" i="1">
                              <a:solidFill>
                                <a:schemeClr val="bg1"/>
                              </a:solidFill>
                              <a:latin typeface="Cambria Math" panose="02040503050406030204" pitchFamily="18" charset="0"/>
                            </a:rPr>
                            <m:t>𝒔𝒆𝒄</m:t>
                          </m:r>
                        </m:fName>
                        <m:e>
                          <m:d>
                            <m:dPr>
                              <m:ctrlPr>
                                <a:rPr lang="en-US" sz="1100" b="1" i="1">
                                  <a:solidFill>
                                    <a:schemeClr val="bg1"/>
                                  </a:solidFill>
                                  <a:latin typeface="Cambria Math" panose="02040503050406030204" pitchFamily="18" charset="0"/>
                                </a:rPr>
                              </m:ctrlPr>
                            </m:dPr>
                            <m:e>
                              <m:sSub>
                                <m:sSubPr>
                                  <m:ctrlPr>
                                    <a:rPr lang="en-US" sz="1100" b="1" i="1">
                                      <a:solidFill>
                                        <a:schemeClr val="bg1"/>
                                      </a:solidFill>
                                      <a:latin typeface="Cambria Math" panose="02040503050406030204" pitchFamily="18" charset="0"/>
                                    </a:rPr>
                                  </m:ctrlPr>
                                </m:sSubPr>
                                <m:e>
                                  <m:r>
                                    <a:rPr lang="en-US" sz="1100" b="1" i="1">
                                      <a:solidFill>
                                        <a:schemeClr val="bg1"/>
                                      </a:solidFill>
                                      <a:latin typeface="Cambria Math" panose="02040503050406030204" pitchFamily="18" charset="0"/>
                                    </a:rPr>
                                    <m:t>𝑺𝒁𝑨</m:t>
                                  </m:r>
                                </m:e>
                                <m:sub>
                                  <m:r>
                                    <a:rPr lang="en-US" sz="1100" b="1" i="1">
                                      <a:solidFill>
                                        <a:schemeClr val="bg1"/>
                                      </a:solidFill>
                                      <a:latin typeface="Cambria Math" panose="02040503050406030204" pitchFamily="18" charset="0"/>
                                    </a:rPr>
                                    <m:t>𝑹𝑬𝑭</m:t>
                                  </m:r>
                                </m:sub>
                              </m:sSub>
                            </m:e>
                          </m:d>
                        </m:e>
                      </m:func>
                      <m:r>
                        <a:rPr lang="en-US" sz="1100" b="1" i="1">
                          <a:solidFill>
                            <a:schemeClr val="bg1"/>
                          </a:solidFill>
                          <a:latin typeface="Cambria Math" panose="02040503050406030204" pitchFamily="18" charset="0"/>
                        </a:rPr>
                        <m:t>]</m:t>
                      </m:r>
                    </m:oMath>
                  </a14:m>
                  <a:r>
                    <a:rPr lang="en-US" sz="1100" b="1" dirty="0">
                      <a:solidFill>
                        <a:schemeClr val="bg1"/>
                      </a:solidFill>
                      <a:latin typeface="Helvetica" pitchFamily="2" charset="0"/>
                    </a:rPr>
                    <a:t> </a:t>
                  </a:r>
                  <a:endParaRPr lang="en-US" sz="2000" b="1" dirty="0">
                    <a:solidFill>
                      <a:schemeClr val="bg1"/>
                    </a:solidFill>
                    <a:latin typeface="Helvetica" pitchFamily="2" charset="0"/>
                  </a:endParaRPr>
                </a:p>
              </p:txBody>
            </p:sp>
          </mc:Choice>
          <mc:Fallback xmlns="">
            <p:sp>
              <p:nvSpPr>
                <p:cNvPr id="8" name="Rounded Rectangle 7">
                  <a:extLst>
                    <a:ext uri="{FF2B5EF4-FFF2-40B4-BE49-F238E27FC236}">
                      <a16:creationId xmlns:a16="http://schemas.microsoft.com/office/drawing/2014/main" id="{BB20FDE4-BDFD-C44D-A1D2-5D7497AD85A8}"/>
                    </a:ext>
                  </a:extLst>
                </p:cNvPr>
                <p:cNvSpPr>
                  <a:spLocks noRot="1" noChangeAspect="1" noMove="1" noResize="1" noEditPoints="1" noAdjustHandles="1" noChangeArrowheads="1" noChangeShapeType="1" noTextEdit="1"/>
                </p:cNvSpPr>
                <p:nvPr/>
              </p:nvSpPr>
              <p:spPr>
                <a:xfrm>
                  <a:off x="269776" y="25851447"/>
                  <a:ext cx="6358097" cy="3405055"/>
                </a:xfrm>
                <a:prstGeom prst="roundRect">
                  <a:avLst/>
                </a:prstGeom>
                <a:blipFill>
                  <a:blip r:embed="rId2"/>
                  <a:stretch>
                    <a:fillRect/>
                  </a:stretch>
                </a:blipFill>
                <a:ln>
                  <a:solidFill>
                    <a:schemeClr val="bg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9" name="Rounded Rectangle 8">
              <a:extLst>
                <a:ext uri="{FF2B5EF4-FFF2-40B4-BE49-F238E27FC236}">
                  <a16:creationId xmlns:a16="http://schemas.microsoft.com/office/drawing/2014/main" id="{2CC3F182-876A-7346-9C9B-465EBBE36758}"/>
                </a:ext>
              </a:extLst>
            </p:cNvPr>
            <p:cNvSpPr/>
            <p:nvPr/>
          </p:nvSpPr>
          <p:spPr>
            <a:xfrm>
              <a:off x="10354373" y="30336580"/>
              <a:ext cx="4716945" cy="2675862"/>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dirty="0">
                  <a:latin typeface="Helvetica" pitchFamily="2" charset="0"/>
                </a:rPr>
                <a:t>Calculate and apply AMFs to derive VCs</a:t>
              </a:r>
            </a:p>
            <a:p>
              <a:pPr lvl="0" algn="ctr"/>
              <a:r>
                <a:rPr lang="en-US" sz="1600" b="1" dirty="0">
                  <a:latin typeface="Helvetica" pitchFamily="2" charset="0"/>
                </a:rPr>
                <a:t>[Future Work]</a:t>
              </a:r>
            </a:p>
            <a:p>
              <a:pPr lvl="0" algn="ctr"/>
              <a:r>
                <a:rPr lang="en-US" sz="1000" b="1" dirty="0">
                  <a:latin typeface="Helvetica" pitchFamily="2" charset="0"/>
                </a:rPr>
                <a:t>LMOS AMFs a priori 4-km WRF-</a:t>
              </a:r>
              <a:r>
                <a:rPr lang="en-US" sz="1000" b="1" dirty="0" err="1">
                  <a:latin typeface="Helvetica" pitchFamily="2" charset="0"/>
                </a:rPr>
                <a:t>Chem</a:t>
              </a:r>
              <a:r>
                <a:rPr lang="en-US" sz="1000" b="1" dirty="0">
                  <a:latin typeface="Helvetica" pitchFamily="2" charset="0"/>
                </a:rPr>
                <a:t> Output from U. Iowa (stratospheric supplement from RAQMS and </a:t>
              </a:r>
              <a:r>
                <a:rPr lang="en-US" sz="1000" b="1" dirty="0" err="1">
                  <a:latin typeface="Helvetica" pitchFamily="2" charset="0"/>
                </a:rPr>
                <a:t>Pratmo</a:t>
              </a:r>
              <a:r>
                <a:rPr lang="en-US" sz="1000" b="1" dirty="0">
                  <a:latin typeface="Helvetica" pitchFamily="2" charset="0"/>
                </a:rPr>
                <a:t>), MODIS BRDF,  </a:t>
              </a:r>
            </a:p>
          </p:txBody>
        </p:sp>
        <p:sp>
          <p:nvSpPr>
            <p:cNvPr id="10" name="Rounded Rectangle 9">
              <a:extLst>
                <a:ext uri="{FF2B5EF4-FFF2-40B4-BE49-F238E27FC236}">
                  <a16:creationId xmlns:a16="http://schemas.microsoft.com/office/drawing/2014/main" id="{3EEEA051-A225-0E43-B1F9-C12FD5F3C4BC}"/>
                </a:ext>
              </a:extLst>
            </p:cNvPr>
            <p:cNvSpPr/>
            <p:nvPr/>
          </p:nvSpPr>
          <p:spPr>
            <a:xfrm>
              <a:off x="1347359" y="30023746"/>
              <a:ext cx="6585793" cy="2071587"/>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1400" dirty="0">
                  <a:solidFill>
                    <a:schemeClr val="bg1"/>
                  </a:solidFill>
                  <a:latin typeface="Helvetica" pitchFamily="2" charset="0"/>
                </a:rPr>
                <a:t>Spatially </a:t>
              </a:r>
              <a:r>
                <a:rPr lang="en-US" b="1" dirty="0">
                  <a:solidFill>
                    <a:schemeClr val="bg1"/>
                  </a:solidFill>
                  <a:latin typeface="Helvetica" pitchFamily="2" charset="0"/>
                </a:rPr>
                <a:t>upscale</a:t>
              </a:r>
              <a:r>
                <a:rPr lang="en-US" sz="1400" dirty="0">
                  <a:solidFill>
                    <a:schemeClr val="bg1"/>
                  </a:solidFill>
                  <a:latin typeface="Helvetica" pitchFamily="2" charset="0"/>
                </a:rPr>
                <a:t> to desired spatial resolution (e.g. 3 km x 3 km for TEMPO, 5 km x 5 km for TROPOMI, or 18 km x 18 km for OMI)</a:t>
              </a:r>
            </a:p>
          </p:txBody>
        </p:sp>
        <p:sp>
          <p:nvSpPr>
            <p:cNvPr id="11" name="Right Arrow 10">
              <a:extLst>
                <a:ext uri="{FF2B5EF4-FFF2-40B4-BE49-F238E27FC236}">
                  <a16:creationId xmlns:a16="http://schemas.microsoft.com/office/drawing/2014/main" id="{8AC1355D-8C3F-F74F-9D31-11BD06BA6892}"/>
                </a:ext>
              </a:extLst>
            </p:cNvPr>
            <p:cNvSpPr>
              <a:spLocks noChangeAspect="1"/>
            </p:cNvSpPr>
            <p:nvPr/>
          </p:nvSpPr>
          <p:spPr>
            <a:xfrm>
              <a:off x="6025219" y="24865214"/>
              <a:ext cx="675198" cy="630232"/>
            </a:xfrm>
            <a:prstGeom prst="rightArrow">
              <a:avLst/>
            </a:prstGeom>
            <a:solidFill>
              <a:srgbClr val="00B050"/>
            </a:solidFill>
            <a:ln>
              <a:solidFill>
                <a:schemeClr val="bg1"/>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5400" dirty="0">
                <a:latin typeface="Helvetica" pitchFamily="2" charset="0"/>
              </a:endParaRPr>
            </a:p>
          </p:txBody>
        </p:sp>
        <p:sp>
          <p:nvSpPr>
            <p:cNvPr id="12" name="Right Arrow 11">
              <a:extLst>
                <a:ext uri="{FF2B5EF4-FFF2-40B4-BE49-F238E27FC236}">
                  <a16:creationId xmlns:a16="http://schemas.microsoft.com/office/drawing/2014/main" id="{27B2F34B-2DAE-244D-A296-99C3C95498AC}"/>
                </a:ext>
              </a:extLst>
            </p:cNvPr>
            <p:cNvSpPr>
              <a:spLocks noChangeAspect="1"/>
            </p:cNvSpPr>
            <p:nvPr/>
          </p:nvSpPr>
          <p:spPr>
            <a:xfrm rot="5400000">
              <a:off x="9367095" y="27098371"/>
              <a:ext cx="645540" cy="630232"/>
            </a:xfrm>
            <a:prstGeom prst="rightArrow">
              <a:avLst/>
            </a:prstGeom>
            <a:solidFill>
              <a:schemeClr val="accent3">
                <a:lumMod val="75000"/>
              </a:schemeClr>
            </a:solidFill>
            <a:ln>
              <a:solidFill>
                <a:schemeClr val="bg1"/>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5400" dirty="0">
                <a:latin typeface="Helvetica" pitchFamily="2" charset="0"/>
              </a:endParaRPr>
            </a:p>
          </p:txBody>
        </p:sp>
        <p:sp>
          <p:nvSpPr>
            <p:cNvPr id="13" name="Right Arrow 12">
              <a:extLst>
                <a:ext uri="{FF2B5EF4-FFF2-40B4-BE49-F238E27FC236}">
                  <a16:creationId xmlns:a16="http://schemas.microsoft.com/office/drawing/2014/main" id="{9B36B644-E24A-0148-8663-C81E389E33C1}"/>
                </a:ext>
              </a:extLst>
            </p:cNvPr>
            <p:cNvSpPr>
              <a:spLocks noChangeAspect="1"/>
            </p:cNvSpPr>
            <p:nvPr/>
          </p:nvSpPr>
          <p:spPr>
            <a:xfrm rot="10800000">
              <a:off x="7048538" y="28122799"/>
              <a:ext cx="676656" cy="643114"/>
            </a:xfrm>
            <a:prstGeom prst="rightArrow">
              <a:avLst/>
            </a:prstGeom>
            <a:solidFill>
              <a:schemeClr val="accent2">
                <a:lumMod val="75000"/>
              </a:schemeClr>
            </a:solidFill>
            <a:ln>
              <a:solidFill>
                <a:schemeClr val="bg1"/>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5400" dirty="0">
                <a:latin typeface="Helvetica" pitchFamily="2" charset="0"/>
              </a:endParaRPr>
            </a:p>
          </p:txBody>
        </p:sp>
        <p:sp>
          <p:nvSpPr>
            <p:cNvPr id="14" name="Right Arrow 13">
              <a:extLst>
                <a:ext uri="{FF2B5EF4-FFF2-40B4-BE49-F238E27FC236}">
                  <a16:creationId xmlns:a16="http://schemas.microsoft.com/office/drawing/2014/main" id="{56F68866-E1D1-8C45-8BB5-C35EFD454411}"/>
                </a:ext>
              </a:extLst>
            </p:cNvPr>
            <p:cNvSpPr>
              <a:spLocks noChangeAspect="1"/>
            </p:cNvSpPr>
            <p:nvPr/>
          </p:nvSpPr>
          <p:spPr>
            <a:xfrm rot="5400000">
              <a:off x="4181666" y="29320458"/>
              <a:ext cx="649224" cy="681749"/>
            </a:xfrm>
            <a:prstGeom prst="rightArrow">
              <a:avLst/>
            </a:prstGeom>
            <a:ln>
              <a:solidFill>
                <a:schemeClr val="bg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5400" dirty="0">
                <a:latin typeface="Helvetica" pitchFamily="2" charset="0"/>
              </a:endParaRPr>
            </a:p>
          </p:txBody>
        </p:sp>
        <p:sp>
          <p:nvSpPr>
            <p:cNvPr id="15" name="Right Arrow 14">
              <a:extLst>
                <a:ext uri="{FF2B5EF4-FFF2-40B4-BE49-F238E27FC236}">
                  <a16:creationId xmlns:a16="http://schemas.microsoft.com/office/drawing/2014/main" id="{AD19345E-03B2-7B47-956A-3E80A6190B67}"/>
                </a:ext>
              </a:extLst>
            </p:cNvPr>
            <p:cNvSpPr>
              <a:spLocks noChangeAspect="1"/>
            </p:cNvSpPr>
            <p:nvPr/>
          </p:nvSpPr>
          <p:spPr>
            <a:xfrm rot="5400000">
              <a:off x="9716507" y="30172529"/>
              <a:ext cx="645498" cy="630232"/>
            </a:xfrm>
            <a:prstGeom prst="rightArrow">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400" dirty="0">
                <a:latin typeface="Helvetica" pitchFamily="2" charset="0"/>
              </a:endParaRPr>
            </a:p>
          </p:txBody>
        </p:sp>
      </p:grpSp>
    </p:spTree>
    <p:extLst>
      <p:ext uri="{BB962C8B-B14F-4D97-AF65-F5344CB8AC3E}">
        <p14:creationId xmlns:p14="http://schemas.microsoft.com/office/powerpoint/2010/main" val="1041713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FE6710-9104-5B42-B0A8-D7EB88059DEA}"/>
              </a:ext>
            </a:extLst>
          </p:cNvPr>
          <p:cNvPicPr>
            <a:picLocks noChangeAspect="1"/>
          </p:cNvPicPr>
          <p:nvPr/>
        </p:nvPicPr>
        <p:blipFill>
          <a:blip r:embed="rId2"/>
          <a:stretch>
            <a:fillRect/>
          </a:stretch>
        </p:blipFill>
        <p:spPr>
          <a:xfrm>
            <a:off x="320395" y="987975"/>
            <a:ext cx="4310073" cy="3920190"/>
          </a:xfrm>
          <a:prstGeom prst="rect">
            <a:avLst/>
          </a:prstGeom>
          <a:ln>
            <a:solidFill>
              <a:schemeClr val="tx1"/>
            </a:solidFill>
          </a:ln>
        </p:spPr>
      </p:pic>
      <p:sp>
        <p:nvSpPr>
          <p:cNvPr id="6" name="TextBox 5">
            <a:extLst>
              <a:ext uri="{FF2B5EF4-FFF2-40B4-BE49-F238E27FC236}">
                <a16:creationId xmlns:a16="http://schemas.microsoft.com/office/drawing/2014/main" id="{16D27A62-4D2B-324D-8477-C4443D9A0594}"/>
              </a:ext>
            </a:extLst>
          </p:cNvPr>
          <p:cNvSpPr txBox="1"/>
          <p:nvPr/>
        </p:nvSpPr>
        <p:spPr>
          <a:xfrm>
            <a:off x="233726" y="572244"/>
            <a:ext cx="5022456" cy="400110"/>
          </a:xfrm>
          <a:prstGeom prst="rect">
            <a:avLst/>
          </a:prstGeom>
          <a:noFill/>
        </p:spPr>
        <p:txBody>
          <a:bodyPr wrap="square" rtlCol="0">
            <a:spAutoFit/>
          </a:bodyPr>
          <a:lstStyle/>
          <a:p>
            <a:r>
              <a:rPr lang="en-US" sz="2000" dirty="0">
                <a:latin typeface="Helvetica" pitchFamily="2" charset="0"/>
              </a:rPr>
              <a:t>Sunday, June 18</a:t>
            </a:r>
            <a:r>
              <a:rPr lang="en-US" sz="2000" baseline="30000" dirty="0">
                <a:latin typeface="Helvetica" pitchFamily="2" charset="0"/>
              </a:rPr>
              <a:t>th</a:t>
            </a:r>
            <a:r>
              <a:rPr lang="en-US" sz="2000" dirty="0">
                <a:latin typeface="Helvetica" pitchFamily="2" charset="0"/>
              </a:rPr>
              <a:t>, 2017</a:t>
            </a:r>
          </a:p>
        </p:txBody>
      </p:sp>
      <p:sp>
        <p:nvSpPr>
          <p:cNvPr id="7" name="TextBox 6">
            <a:extLst>
              <a:ext uri="{FF2B5EF4-FFF2-40B4-BE49-F238E27FC236}">
                <a16:creationId xmlns:a16="http://schemas.microsoft.com/office/drawing/2014/main" id="{68D7950A-7992-4F40-8200-D802B289A9E5}"/>
              </a:ext>
            </a:extLst>
          </p:cNvPr>
          <p:cNvSpPr txBox="1"/>
          <p:nvPr/>
        </p:nvSpPr>
        <p:spPr>
          <a:xfrm>
            <a:off x="5016429" y="569989"/>
            <a:ext cx="5285913" cy="400110"/>
          </a:xfrm>
          <a:prstGeom prst="rect">
            <a:avLst/>
          </a:prstGeom>
          <a:noFill/>
        </p:spPr>
        <p:txBody>
          <a:bodyPr wrap="square" rtlCol="0">
            <a:spAutoFit/>
          </a:bodyPr>
          <a:lstStyle/>
          <a:p>
            <a:r>
              <a:rPr lang="en-US" sz="2000" dirty="0">
                <a:latin typeface="Helvetica" pitchFamily="2" charset="0"/>
              </a:rPr>
              <a:t>Monday, June 19</a:t>
            </a:r>
            <a:r>
              <a:rPr lang="en-US" sz="2000" baseline="30000" dirty="0">
                <a:latin typeface="Helvetica" pitchFamily="2" charset="0"/>
              </a:rPr>
              <a:t>th</a:t>
            </a:r>
            <a:r>
              <a:rPr lang="en-US" sz="2000" dirty="0">
                <a:latin typeface="Helvetica" pitchFamily="2" charset="0"/>
              </a:rPr>
              <a:t>, 2017</a:t>
            </a:r>
          </a:p>
        </p:txBody>
      </p:sp>
      <p:sp>
        <p:nvSpPr>
          <p:cNvPr id="8" name="TextBox 7">
            <a:extLst>
              <a:ext uri="{FF2B5EF4-FFF2-40B4-BE49-F238E27FC236}">
                <a16:creationId xmlns:a16="http://schemas.microsoft.com/office/drawing/2014/main" id="{5E4C1039-F684-844F-806F-D7AB80E65E4B}"/>
              </a:ext>
            </a:extLst>
          </p:cNvPr>
          <p:cNvSpPr txBox="1"/>
          <p:nvPr/>
        </p:nvSpPr>
        <p:spPr>
          <a:xfrm>
            <a:off x="293133" y="1"/>
            <a:ext cx="12094130" cy="646331"/>
          </a:xfrm>
          <a:prstGeom prst="rect">
            <a:avLst/>
          </a:prstGeom>
          <a:noFill/>
        </p:spPr>
        <p:txBody>
          <a:bodyPr wrap="square" rtlCol="0">
            <a:spAutoFit/>
          </a:bodyPr>
          <a:lstStyle/>
          <a:p>
            <a:r>
              <a:rPr lang="en-US" sz="3600" b="1" dirty="0">
                <a:latin typeface="Helvetica" pitchFamily="2" charset="0"/>
              </a:rPr>
              <a:t>Day-to-day variability: Weekend vs. Weekday</a:t>
            </a:r>
            <a:endParaRPr lang="en-US" sz="3600" dirty="0">
              <a:latin typeface="Helvetica" pitchFamily="2" charset="0"/>
            </a:endParaRPr>
          </a:p>
        </p:txBody>
      </p:sp>
      <p:grpSp>
        <p:nvGrpSpPr>
          <p:cNvPr id="10" name="Group 9">
            <a:extLst>
              <a:ext uri="{FF2B5EF4-FFF2-40B4-BE49-F238E27FC236}">
                <a16:creationId xmlns:a16="http://schemas.microsoft.com/office/drawing/2014/main" id="{CD698339-ED1D-1A4D-8D53-EE07CCCF33B3}"/>
              </a:ext>
            </a:extLst>
          </p:cNvPr>
          <p:cNvGrpSpPr/>
          <p:nvPr/>
        </p:nvGrpSpPr>
        <p:grpSpPr>
          <a:xfrm>
            <a:off x="388438" y="5045859"/>
            <a:ext cx="5022458" cy="935964"/>
            <a:chOff x="25897937" y="22400064"/>
            <a:chExt cx="7542134" cy="1297776"/>
          </a:xfrm>
        </p:grpSpPr>
        <p:pic>
          <p:nvPicPr>
            <p:cNvPr id="12" name="Picture 11">
              <a:extLst>
                <a:ext uri="{FF2B5EF4-FFF2-40B4-BE49-F238E27FC236}">
                  <a16:creationId xmlns:a16="http://schemas.microsoft.com/office/drawing/2014/main" id="{EBF56F3F-80A9-CE40-B4A3-799AEEBFAA61}"/>
                </a:ext>
              </a:extLst>
            </p:cNvPr>
            <p:cNvPicPr>
              <a:picLocks noChangeAspect="1"/>
            </p:cNvPicPr>
            <p:nvPr/>
          </p:nvPicPr>
          <p:blipFill rotWithShape="1">
            <a:blip r:embed="rId3">
              <a:clrChange>
                <a:clrFrom>
                  <a:srgbClr val="FFFFFF"/>
                </a:clrFrom>
                <a:clrTo>
                  <a:srgbClr val="FFFFFF">
                    <a:alpha val="0"/>
                  </a:srgbClr>
                </a:clrTo>
              </a:clrChange>
            </a:blip>
            <a:srcRect l="16572" t="86702" r="11824" b="8566"/>
            <a:stretch/>
          </p:blipFill>
          <p:spPr>
            <a:xfrm>
              <a:off x="25897938" y="22400064"/>
              <a:ext cx="7542131" cy="437778"/>
            </a:xfrm>
            <a:prstGeom prst="rect">
              <a:avLst/>
            </a:prstGeom>
            <a:solidFill>
              <a:schemeClr val="tx1"/>
            </a:solidFill>
          </p:spPr>
        </p:pic>
        <p:pic>
          <p:nvPicPr>
            <p:cNvPr id="11" name="Picture 10">
              <a:extLst>
                <a:ext uri="{FF2B5EF4-FFF2-40B4-BE49-F238E27FC236}">
                  <a16:creationId xmlns:a16="http://schemas.microsoft.com/office/drawing/2014/main" id="{156693C2-BF58-F64A-A220-49A1F1EBBB80}"/>
                </a:ext>
              </a:extLst>
            </p:cNvPr>
            <p:cNvPicPr>
              <a:picLocks noChangeAspect="1"/>
            </p:cNvPicPr>
            <p:nvPr/>
          </p:nvPicPr>
          <p:blipFill rotWithShape="1">
            <a:blip r:embed="rId4">
              <a:clrChange>
                <a:clrFrom>
                  <a:srgbClr val="FFFFFF"/>
                </a:clrFrom>
                <a:clrTo>
                  <a:srgbClr val="FFFFFF">
                    <a:alpha val="0"/>
                  </a:srgbClr>
                </a:clrTo>
              </a:clrChange>
            </a:blip>
            <a:srcRect l="12447"/>
            <a:stretch/>
          </p:blipFill>
          <p:spPr>
            <a:xfrm>
              <a:off x="25897937" y="22633146"/>
              <a:ext cx="7542134" cy="1064694"/>
            </a:xfrm>
            <a:prstGeom prst="rect">
              <a:avLst/>
            </a:prstGeom>
            <a:solidFill>
              <a:schemeClr val="tx1"/>
            </a:solidFill>
          </p:spPr>
        </p:pic>
      </p:grpSp>
      <p:pic>
        <p:nvPicPr>
          <p:cNvPr id="28" name="Picture 27">
            <a:extLst>
              <a:ext uri="{FF2B5EF4-FFF2-40B4-BE49-F238E27FC236}">
                <a16:creationId xmlns:a16="http://schemas.microsoft.com/office/drawing/2014/main" id="{CD50AEAC-F51A-AF4C-B7B0-5F107E306A37}"/>
              </a:ext>
            </a:extLst>
          </p:cNvPr>
          <p:cNvPicPr>
            <a:picLocks noChangeAspect="1"/>
          </p:cNvPicPr>
          <p:nvPr/>
        </p:nvPicPr>
        <p:blipFill>
          <a:blip r:embed="rId5"/>
          <a:stretch>
            <a:fillRect/>
          </a:stretch>
        </p:blipFill>
        <p:spPr>
          <a:xfrm>
            <a:off x="5016430" y="1010813"/>
            <a:ext cx="4284962" cy="3897351"/>
          </a:xfrm>
          <a:prstGeom prst="rect">
            <a:avLst/>
          </a:prstGeom>
          <a:ln>
            <a:solidFill>
              <a:schemeClr val="tx1"/>
            </a:solidFill>
          </a:ln>
        </p:spPr>
      </p:pic>
      <p:sp>
        <p:nvSpPr>
          <p:cNvPr id="29" name="Right Bracket 28">
            <a:extLst>
              <a:ext uri="{FF2B5EF4-FFF2-40B4-BE49-F238E27FC236}">
                <a16:creationId xmlns:a16="http://schemas.microsoft.com/office/drawing/2014/main" id="{A42552BA-36A1-F24C-8D78-EF08E02B7054}"/>
              </a:ext>
            </a:extLst>
          </p:cNvPr>
          <p:cNvSpPr/>
          <p:nvPr/>
        </p:nvSpPr>
        <p:spPr>
          <a:xfrm rot="254827">
            <a:off x="8649935" y="2760478"/>
            <a:ext cx="127965" cy="1604369"/>
          </a:xfrm>
          <a:prstGeom prst="rightBracket">
            <a:avLst/>
          </a:prstGeom>
          <a:noFill/>
          <a:ln w="127000" cmpd="dbl">
            <a:solidFill>
              <a:schemeClr val="accent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Right Bracket 29">
            <a:extLst>
              <a:ext uri="{FF2B5EF4-FFF2-40B4-BE49-F238E27FC236}">
                <a16:creationId xmlns:a16="http://schemas.microsoft.com/office/drawing/2014/main" id="{AB59EE9A-DF30-5546-AE05-BF0A2C7F61B8}"/>
              </a:ext>
            </a:extLst>
          </p:cNvPr>
          <p:cNvSpPr/>
          <p:nvPr/>
        </p:nvSpPr>
        <p:spPr>
          <a:xfrm rot="20564498">
            <a:off x="8103843" y="2261372"/>
            <a:ext cx="127965" cy="1604369"/>
          </a:xfrm>
          <a:prstGeom prst="rightBracket">
            <a:avLst/>
          </a:prstGeom>
          <a:noFill/>
          <a:ln w="127000" cmpd="dbl">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Right Bracket 30">
            <a:extLst>
              <a:ext uri="{FF2B5EF4-FFF2-40B4-BE49-F238E27FC236}">
                <a16:creationId xmlns:a16="http://schemas.microsoft.com/office/drawing/2014/main" id="{D9181338-1941-FF4F-8A02-7A3E9B04BCFD}"/>
              </a:ext>
            </a:extLst>
          </p:cNvPr>
          <p:cNvSpPr/>
          <p:nvPr/>
        </p:nvSpPr>
        <p:spPr>
          <a:xfrm rot="20402510">
            <a:off x="3413957" y="1746463"/>
            <a:ext cx="127965" cy="1604369"/>
          </a:xfrm>
          <a:prstGeom prst="rightBracket">
            <a:avLst/>
          </a:prstGeom>
          <a:noFill/>
          <a:ln w="127000" cmpd="dbl">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Right Bracket 32">
            <a:extLst>
              <a:ext uri="{FF2B5EF4-FFF2-40B4-BE49-F238E27FC236}">
                <a16:creationId xmlns:a16="http://schemas.microsoft.com/office/drawing/2014/main" id="{EF82DE1A-2DE7-C14E-8545-7911E55321DA}"/>
              </a:ext>
            </a:extLst>
          </p:cNvPr>
          <p:cNvSpPr/>
          <p:nvPr/>
        </p:nvSpPr>
        <p:spPr>
          <a:xfrm rot="20367286">
            <a:off x="3966011" y="3233567"/>
            <a:ext cx="127964" cy="1604369"/>
          </a:xfrm>
          <a:prstGeom prst="rightBracket">
            <a:avLst/>
          </a:prstGeom>
          <a:noFill/>
          <a:ln w="127000" cmpd="dbl">
            <a:solidFill>
              <a:srgbClr val="0432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 name="Picture 3">
            <a:extLst>
              <a:ext uri="{FF2B5EF4-FFF2-40B4-BE49-F238E27FC236}">
                <a16:creationId xmlns:a16="http://schemas.microsoft.com/office/drawing/2014/main" id="{63BEF9C5-9D69-0945-93D7-569171864448}"/>
              </a:ext>
            </a:extLst>
          </p:cNvPr>
          <p:cNvPicPr>
            <a:picLocks noChangeAspect="1"/>
          </p:cNvPicPr>
          <p:nvPr/>
        </p:nvPicPr>
        <p:blipFill>
          <a:blip r:embed="rId6"/>
          <a:stretch>
            <a:fillRect/>
          </a:stretch>
        </p:blipFill>
        <p:spPr>
          <a:xfrm>
            <a:off x="9131349" y="3884974"/>
            <a:ext cx="3076669" cy="2710755"/>
          </a:xfrm>
          <a:prstGeom prst="rect">
            <a:avLst/>
          </a:prstGeom>
        </p:spPr>
      </p:pic>
      <p:grpSp>
        <p:nvGrpSpPr>
          <p:cNvPr id="34" name="Group 33">
            <a:extLst>
              <a:ext uri="{FF2B5EF4-FFF2-40B4-BE49-F238E27FC236}">
                <a16:creationId xmlns:a16="http://schemas.microsoft.com/office/drawing/2014/main" id="{03525BF7-8D9B-1345-B3A4-9631CF325D3C}"/>
              </a:ext>
            </a:extLst>
          </p:cNvPr>
          <p:cNvGrpSpPr/>
          <p:nvPr/>
        </p:nvGrpSpPr>
        <p:grpSpPr>
          <a:xfrm>
            <a:off x="5532571" y="5014066"/>
            <a:ext cx="5184228" cy="1467218"/>
            <a:chOff x="21947712" y="22300695"/>
            <a:chExt cx="5184228" cy="1467218"/>
          </a:xfrm>
        </p:grpSpPr>
        <p:grpSp>
          <p:nvGrpSpPr>
            <p:cNvPr id="35" name="Group 34">
              <a:extLst>
                <a:ext uri="{FF2B5EF4-FFF2-40B4-BE49-F238E27FC236}">
                  <a16:creationId xmlns:a16="http://schemas.microsoft.com/office/drawing/2014/main" id="{EF584850-69B7-BD49-B99F-C951D01C1685}"/>
                </a:ext>
              </a:extLst>
            </p:cNvPr>
            <p:cNvGrpSpPr/>
            <p:nvPr/>
          </p:nvGrpSpPr>
          <p:grpSpPr>
            <a:xfrm>
              <a:off x="21947712" y="22300695"/>
              <a:ext cx="3456593" cy="1077511"/>
              <a:chOff x="44328877" y="14337841"/>
              <a:chExt cx="3456593" cy="1077511"/>
            </a:xfrm>
          </p:grpSpPr>
          <p:grpSp>
            <p:nvGrpSpPr>
              <p:cNvPr id="40" name="Group 39">
                <a:extLst>
                  <a:ext uri="{FF2B5EF4-FFF2-40B4-BE49-F238E27FC236}">
                    <a16:creationId xmlns:a16="http://schemas.microsoft.com/office/drawing/2014/main" id="{B61A1494-D504-094D-B70C-6D1B07BEAD70}"/>
                  </a:ext>
                </a:extLst>
              </p:cNvPr>
              <p:cNvGrpSpPr/>
              <p:nvPr/>
            </p:nvGrpSpPr>
            <p:grpSpPr>
              <a:xfrm>
                <a:off x="44328877" y="14337841"/>
                <a:ext cx="3148486" cy="1077218"/>
                <a:chOff x="585689" y="5315567"/>
                <a:chExt cx="3148486" cy="1077218"/>
              </a:xfrm>
            </p:grpSpPr>
            <p:sp>
              <p:nvSpPr>
                <p:cNvPr id="46" name="TextBox 45">
                  <a:extLst>
                    <a:ext uri="{FF2B5EF4-FFF2-40B4-BE49-F238E27FC236}">
                      <a16:creationId xmlns:a16="http://schemas.microsoft.com/office/drawing/2014/main" id="{B8FCDD48-CEF8-9343-8804-FE69C4B4E48F}"/>
                    </a:ext>
                  </a:extLst>
                </p:cNvPr>
                <p:cNvSpPr txBox="1"/>
                <p:nvPr/>
              </p:nvSpPr>
              <p:spPr>
                <a:xfrm>
                  <a:off x="585689" y="5315567"/>
                  <a:ext cx="3148486" cy="1077218"/>
                </a:xfrm>
                <a:prstGeom prst="rect">
                  <a:avLst/>
                </a:prstGeom>
                <a:solidFill>
                  <a:schemeClr val="bg1">
                    <a:lumMod val="75000"/>
                  </a:schemeClr>
                </a:solidFill>
                <a:ln w="2540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buSzPct val="200000"/>
                  </a:pPr>
                  <a:r>
                    <a:rPr lang="en-US" sz="2400" b="1" i="1" dirty="0">
                      <a:solidFill>
                        <a:schemeClr val="tx1"/>
                      </a:solidFill>
                      <a:latin typeface="Helvetica" pitchFamily="2" charset="0"/>
                    </a:rPr>
                    <a:t>  In situ </a:t>
                  </a:r>
                  <a:r>
                    <a:rPr lang="en-US" sz="2400" b="1" dirty="0">
                      <a:solidFill>
                        <a:schemeClr val="tx1"/>
                      </a:solidFill>
                      <a:latin typeface="Helvetica" pitchFamily="2" charset="0"/>
                    </a:rPr>
                    <a:t>NO</a:t>
                  </a:r>
                  <a:r>
                    <a:rPr lang="en-US" sz="2400" b="1" baseline="-25000" dirty="0">
                      <a:solidFill>
                        <a:schemeClr val="tx1"/>
                      </a:solidFill>
                      <a:latin typeface="Helvetica" pitchFamily="2" charset="0"/>
                    </a:rPr>
                    <a:t>2 </a:t>
                  </a:r>
                  <a:r>
                    <a:rPr lang="en-US" sz="2400" b="1" dirty="0">
                      <a:solidFill>
                        <a:schemeClr val="tx1"/>
                      </a:solidFill>
                      <a:latin typeface="Helvetica" pitchFamily="2" charset="0"/>
                    </a:rPr>
                    <a:t>(ppbv)</a:t>
                  </a:r>
                </a:p>
                <a:p>
                  <a:pPr algn="ctr">
                    <a:buSzPct val="200000"/>
                  </a:pPr>
                  <a:endParaRPr lang="en-US" sz="2400" b="1" baseline="-25000" dirty="0">
                    <a:ln>
                      <a:solidFill>
                        <a:schemeClr val="accent1">
                          <a:shade val="50000"/>
                        </a:schemeClr>
                      </a:solidFill>
                    </a:ln>
                    <a:solidFill>
                      <a:srgbClr val="0432FF"/>
                    </a:solidFill>
                    <a:latin typeface="Helvetica" pitchFamily="2" charset="0"/>
                  </a:endParaRPr>
                </a:p>
                <a:p>
                  <a:pPr marL="285750" indent="-285750">
                    <a:buSzPct val="200000"/>
                    <a:buFont typeface="Arial" charset="0"/>
                    <a:buChar char="•"/>
                  </a:pPr>
                  <a:r>
                    <a:rPr lang="en-US" sz="2400" b="1" dirty="0">
                      <a:ln>
                        <a:solidFill>
                          <a:schemeClr val="accent1">
                            <a:shade val="50000"/>
                          </a:schemeClr>
                        </a:solidFill>
                      </a:ln>
                      <a:solidFill>
                        <a:srgbClr val="0432FF"/>
                      </a:solidFill>
                      <a:latin typeface="Helvetica" pitchFamily="2" charset="0"/>
                    </a:rPr>
                    <a:t> </a:t>
                  </a:r>
                </a:p>
              </p:txBody>
            </p:sp>
            <p:sp>
              <p:nvSpPr>
                <p:cNvPr id="47" name="TextBox 46">
                  <a:extLst>
                    <a:ext uri="{FF2B5EF4-FFF2-40B4-BE49-F238E27FC236}">
                      <a16:creationId xmlns:a16="http://schemas.microsoft.com/office/drawing/2014/main" id="{7B718308-1D93-B841-9B5C-87E3737FD916}"/>
                    </a:ext>
                  </a:extLst>
                </p:cNvPr>
                <p:cNvSpPr txBox="1"/>
                <p:nvPr/>
              </p:nvSpPr>
              <p:spPr>
                <a:xfrm>
                  <a:off x="864424" y="5826355"/>
                  <a:ext cx="752851"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buSzPct val="200000"/>
                  </a:pPr>
                  <a:r>
                    <a:rPr lang="en-US" sz="2400" b="1" dirty="0">
                      <a:solidFill>
                        <a:srgbClr val="0432FF"/>
                      </a:solidFill>
                      <a:latin typeface="Helvetica" pitchFamily="2" charset="0"/>
                    </a:rPr>
                    <a:t>0</a:t>
                  </a:r>
                </a:p>
              </p:txBody>
            </p:sp>
          </p:grpSp>
          <p:sp>
            <p:nvSpPr>
              <p:cNvPr id="41" name="TextBox 40">
                <a:extLst>
                  <a:ext uri="{FF2B5EF4-FFF2-40B4-BE49-F238E27FC236}">
                    <a16:creationId xmlns:a16="http://schemas.microsoft.com/office/drawing/2014/main" id="{77C3BDAF-6DB9-5444-BE0F-FE18E374F9EE}"/>
                  </a:ext>
                </a:extLst>
              </p:cNvPr>
              <p:cNvSpPr txBox="1"/>
              <p:nvPr/>
            </p:nvSpPr>
            <p:spPr>
              <a:xfrm>
                <a:off x="44922706" y="14584355"/>
                <a:ext cx="2862764" cy="830997"/>
              </a:xfrm>
              <a:prstGeom prst="rect">
                <a:avLst/>
              </a:prstGeom>
              <a:noFill/>
              <a:ln w="25400">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buSzPct val="200000"/>
                </a:pPr>
                <a:r>
                  <a:rPr lang="en-US" sz="2400" b="1" dirty="0">
                    <a:ln>
                      <a:solidFill>
                        <a:schemeClr val="accent1">
                          <a:shade val="50000"/>
                        </a:schemeClr>
                      </a:solidFill>
                    </a:ln>
                    <a:solidFill>
                      <a:srgbClr val="0432FF"/>
                    </a:solidFill>
                    <a:latin typeface="Helvetica" pitchFamily="2" charset="0"/>
                  </a:rPr>
                  <a:t> </a:t>
                </a:r>
              </a:p>
              <a:p>
                <a:pPr marL="285750" indent="-285750">
                  <a:buSzPct val="200000"/>
                  <a:buFont typeface="Arial" charset="0"/>
                  <a:buChar char="•"/>
                </a:pPr>
                <a:r>
                  <a:rPr lang="en-US" sz="2400" b="1" dirty="0">
                    <a:solidFill>
                      <a:srgbClr val="00FDFF"/>
                    </a:solidFill>
                    <a:latin typeface="Helvetica" pitchFamily="2" charset="0"/>
                  </a:rPr>
                  <a:t> </a:t>
                </a:r>
                <a:r>
                  <a:rPr lang="en-US" sz="2400" b="1" dirty="0">
                    <a:solidFill>
                      <a:srgbClr val="FF0000"/>
                    </a:solidFill>
                    <a:latin typeface="Helvetica" pitchFamily="2" charset="0"/>
                  </a:rPr>
                  <a:t> </a:t>
                </a:r>
              </a:p>
            </p:txBody>
          </p:sp>
          <p:sp>
            <p:nvSpPr>
              <p:cNvPr id="42" name="TextBox 41">
                <a:extLst>
                  <a:ext uri="{FF2B5EF4-FFF2-40B4-BE49-F238E27FC236}">
                    <a16:creationId xmlns:a16="http://schemas.microsoft.com/office/drawing/2014/main" id="{1F0B15B9-6E82-1A43-96E2-46F4B2301388}"/>
                  </a:ext>
                </a:extLst>
              </p:cNvPr>
              <p:cNvSpPr txBox="1"/>
              <p:nvPr/>
            </p:nvSpPr>
            <p:spPr>
              <a:xfrm>
                <a:off x="46886801" y="14848630"/>
                <a:ext cx="752851"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buSzPct val="200000"/>
                </a:pPr>
                <a:r>
                  <a:rPr lang="en-US" sz="2400" b="1" dirty="0">
                    <a:solidFill>
                      <a:srgbClr val="FF0000"/>
                    </a:solidFill>
                    <a:latin typeface="Helvetica" pitchFamily="2" charset="0"/>
                  </a:rPr>
                  <a:t>12+</a:t>
                </a:r>
              </a:p>
            </p:txBody>
          </p:sp>
          <p:sp>
            <p:nvSpPr>
              <p:cNvPr id="43" name="TextBox 42">
                <a:extLst>
                  <a:ext uri="{FF2B5EF4-FFF2-40B4-BE49-F238E27FC236}">
                    <a16:creationId xmlns:a16="http://schemas.microsoft.com/office/drawing/2014/main" id="{9BFAC873-6E05-CF4F-A054-809B51A06319}"/>
                  </a:ext>
                </a:extLst>
              </p:cNvPr>
              <p:cNvSpPr txBox="1"/>
              <p:nvPr/>
            </p:nvSpPr>
            <p:spPr>
              <a:xfrm>
                <a:off x="46326143" y="14835162"/>
                <a:ext cx="752851"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buSzPct val="200000"/>
                </a:pPr>
                <a:r>
                  <a:rPr lang="en-US" sz="2400" b="1" dirty="0">
                    <a:solidFill>
                      <a:srgbClr val="FFFF00"/>
                    </a:solidFill>
                    <a:latin typeface="Helvetica" pitchFamily="2" charset="0"/>
                  </a:rPr>
                  <a:t>9</a:t>
                </a:r>
              </a:p>
            </p:txBody>
          </p:sp>
          <p:sp>
            <p:nvSpPr>
              <p:cNvPr id="44" name="TextBox 43">
                <a:extLst>
                  <a:ext uri="{FF2B5EF4-FFF2-40B4-BE49-F238E27FC236}">
                    <a16:creationId xmlns:a16="http://schemas.microsoft.com/office/drawing/2014/main" id="{48410EB3-8A69-674C-87D9-8ECFD51F5BCB}"/>
                  </a:ext>
                </a:extLst>
              </p:cNvPr>
              <p:cNvSpPr txBox="1"/>
              <p:nvPr/>
            </p:nvSpPr>
            <p:spPr>
              <a:xfrm>
                <a:off x="45747718" y="14835162"/>
                <a:ext cx="752851"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buSzPct val="200000"/>
                </a:pPr>
                <a:r>
                  <a:rPr lang="en-US" sz="2400" b="1" dirty="0">
                    <a:solidFill>
                      <a:srgbClr val="00FA00"/>
                    </a:solidFill>
                    <a:latin typeface="Helvetica" pitchFamily="2" charset="0"/>
                  </a:rPr>
                  <a:t>6</a:t>
                </a:r>
              </a:p>
            </p:txBody>
          </p:sp>
          <p:sp>
            <p:nvSpPr>
              <p:cNvPr id="45" name="TextBox 44">
                <a:extLst>
                  <a:ext uri="{FF2B5EF4-FFF2-40B4-BE49-F238E27FC236}">
                    <a16:creationId xmlns:a16="http://schemas.microsoft.com/office/drawing/2014/main" id="{7A6C1824-E978-9D40-B7FA-19368E9B40DF}"/>
                  </a:ext>
                </a:extLst>
              </p:cNvPr>
              <p:cNvSpPr txBox="1"/>
              <p:nvPr/>
            </p:nvSpPr>
            <p:spPr>
              <a:xfrm>
                <a:off x="45204469" y="14835162"/>
                <a:ext cx="752851"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buSzPct val="200000"/>
                </a:pPr>
                <a:r>
                  <a:rPr lang="en-US" sz="2400" b="1" dirty="0">
                    <a:solidFill>
                      <a:srgbClr val="00FDFF"/>
                    </a:solidFill>
                    <a:latin typeface="Helvetica" pitchFamily="2" charset="0"/>
                  </a:rPr>
                  <a:t>3</a:t>
                </a:r>
              </a:p>
            </p:txBody>
          </p:sp>
        </p:grpSp>
        <p:grpSp>
          <p:nvGrpSpPr>
            <p:cNvPr id="36" name="Group 35">
              <a:extLst>
                <a:ext uri="{FF2B5EF4-FFF2-40B4-BE49-F238E27FC236}">
                  <a16:creationId xmlns:a16="http://schemas.microsoft.com/office/drawing/2014/main" id="{14BFA215-7884-644D-B974-58C57139A7D8}"/>
                </a:ext>
              </a:extLst>
            </p:cNvPr>
            <p:cNvGrpSpPr/>
            <p:nvPr/>
          </p:nvGrpSpPr>
          <p:grpSpPr>
            <a:xfrm>
              <a:off x="23066016" y="22319791"/>
              <a:ext cx="4065924" cy="1448122"/>
              <a:chOff x="45449766" y="14337841"/>
              <a:chExt cx="4065924" cy="1448122"/>
            </a:xfrm>
          </p:grpSpPr>
          <p:sp>
            <p:nvSpPr>
              <p:cNvPr id="37" name="TextBox 36">
                <a:extLst>
                  <a:ext uri="{FF2B5EF4-FFF2-40B4-BE49-F238E27FC236}">
                    <a16:creationId xmlns:a16="http://schemas.microsoft.com/office/drawing/2014/main" id="{C1E7E4CA-A785-5044-B499-F8CF4A7B19ED}"/>
                  </a:ext>
                </a:extLst>
              </p:cNvPr>
              <p:cNvSpPr txBox="1"/>
              <p:nvPr/>
            </p:nvSpPr>
            <p:spPr>
              <a:xfrm>
                <a:off x="45449766" y="14582364"/>
                <a:ext cx="2862764" cy="830997"/>
              </a:xfrm>
              <a:prstGeom prst="rect">
                <a:avLst/>
              </a:prstGeom>
              <a:noFill/>
              <a:ln w="25400">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buSzPct val="200000"/>
                </a:pPr>
                <a:endParaRPr lang="en-US" sz="2400" b="1" dirty="0">
                  <a:solidFill>
                    <a:srgbClr val="00FDFF"/>
                  </a:solidFill>
                  <a:latin typeface="Helvetica" pitchFamily="2" charset="0"/>
                </a:endParaRPr>
              </a:p>
              <a:p>
                <a:pPr marL="285750" indent="-285750">
                  <a:buSzPct val="200000"/>
                  <a:buFont typeface="Arial" charset="0"/>
                  <a:buChar char="•"/>
                </a:pPr>
                <a:r>
                  <a:rPr lang="en-US" sz="2400" b="1" dirty="0">
                    <a:solidFill>
                      <a:srgbClr val="00FA00"/>
                    </a:solidFill>
                    <a:latin typeface="Helvetica" pitchFamily="2" charset="0"/>
                  </a:rPr>
                  <a:t> </a:t>
                </a:r>
              </a:p>
            </p:txBody>
          </p:sp>
          <p:sp>
            <p:nvSpPr>
              <p:cNvPr id="38" name="TextBox 37">
                <a:extLst>
                  <a:ext uri="{FF2B5EF4-FFF2-40B4-BE49-F238E27FC236}">
                    <a16:creationId xmlns:a16="http://schemas.microsoft.com/office/drawing/2014/main" id="{E050A135-0FF9-5B45-8270-6E8DC6FBDF9C}"/>
                  </a:ext>
                </a:extLst>
              </p:cNvPr>
              <p:cNvSpPr txBox="1"/>
              <p:nvPr/>
            </p:nvSpPr>
            <p:spPr>
              <a:xfrm>
                <a:off x="46652926" y="14337841"/>
                <a:ext cx="2862764" cy="1077218"/>
              </a:xfrm>
              <a:prstGeom prst="rect">
                <a:avLst/>
              </a:prstGeom>
              <a:noFill/>
              <a:ln w="25400">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buSzPct val="200000"/>
                </a:pPr>
                <a:endParaRPr lang="en-US" sz="2400" b="1" baseline="-25000" dirty="0">
                  <a:ln>
                    <a:solidFill>
                      <a:schemeClr val="accent1">
                        <a:shade val="50000"/>
                      </a:schemeClr>
                    </a:solidFill>
                  </a:ln>
                  <a:solidFill>
                    <a:srgbClr val="0432FF"/>
                  </a:solidFill>
                  <a:latin typeface="Helvetica" pitchFamily="2" charset="0"/>
                </a:endParaRPr>
              </a:p>
              <a:p>
                <a:pPr>
                  <a:buSzPct val="200000"/>
                </a:pPr>
                <a:r>
                  <a:rPr lang="en-US" sz="2400" b="1" dirty="0">
                    <a:solidFill>
                      <a:srgbClr val="FFFF00"/>
                    </a:solidFill>
                    <a:latin typeface="Helvetica" pitchFamily="2" charset="0"/>
                  </a:rPr>
                  <a:t> </a:t>
                </a:r>
              </a:p>
              <a:p>
                <a:pPr marL="285750" indent="-285750">
                  <a:buSzPct val="200000"/>
                  <a:buFont typeface="Arial" charset="0"/>
                  <a:buChar char="•"/>
                </a:pPr>
                <a:r>
                  <a:rPr lang="en-US" sz="2400" b="1" dirty="0">
                    <a:solidFill>
                      <a:srgbClr val="FF0000"/>
                    </a:solidFill>
                    <a:latin typeface="Helvetica" pitchFamily="2" charset="0"/>
                  </a:rPr>
                  <a:t> </a:t>
                </a:r>
              </a:p>
            </p:txBody>
          </p:sp>
          <p:sp>
            <p:nvSpPr>
              <p:cNvPr id="39" name="TextBox 38">
                <a:extLst>
                  <a:ext uri="{FF2B5EF4-FFF2-40B4-BE49-F238E27FC236}">
                    <a16:creationId xmlns:a16="http://schemas.microsoft.com/office/drawing/2014/main" id="{A9CF2D65-253C-A34C-BAD4-502E8265B25C}"/>
                  </a:ext>
                </a:extLst>
              </p:cNvPr>
              <p:cNvSpPr txBox="1"/>
              <p:nvPr/>
            </p:nvSpPr>
            <p:spPr>
              <a:xfrm>
                <a:off x="46000136" y="14954966"/>
                <a:ext cx="2862764" cy="830997"/>
              </a:xfrm>
              <a:prstGeom prst="rect">
                <a:avLst/>
              </a:prstGeom>
              <a:noFill/>
              <a:ln w="25400">
                <a:no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SzPct val="200000"/>
                  <a:buFont typeface="Arial" charset="0"/>
                  <a:buChar char="•"/>
                </a:pPr>
                <a:r>
                  <a:rPr lang="en-US" sz="2400" b="1" dirty="0">
                    <a:solidFill>
                      <a:srgbClr val="FFFF00"/>
                    </a:solidFill>
                    <a:latin typeface="Helvetica" pitchFamily="2" charset="0"/>
                  </a:rPr>
                  <a:t> </a:t>
                </a:r>
              </a:p>
              <a:p>
                <a:pPr>
                  <a:buSzPct val="200000"/>
                </a:pPr>
                <a:r>
                  <a:rPr lang="en-US" sz="2400" b="1" dirty="0">
                    <a:solidFill>
                      <a:srgbClr val="FF0000"/>
                    </a:solidFill>
                    <a:latin typeface="Helvetica" pitchFamily="2" charset="0"/>
                  </a:rPr>
                  <a:t> </a:t>
                </a:r>
              </a:p>
            </p:txBody>
          </p:sp>
        </p:grpSp>
      </p:grpSp>
      <p:sp>
        <p:nvSpPr>
          <p:cNvPr id="32" name="TextBox 31">
            <a:extLst>
              <a:ext uri="{FF2B5EF4-FFF2-40B4-BE49-F238E27FC236}">
                <a16:creationId xmlns:a16="http://schemas.microsoft.com/office/drawing/2014/main" id="{3B70E503-1A95-6743-BA98-0F3F1A7070ED}"/>
              </a:ext>
            </a:extLst>
          </p:cNvPr>
          <p:cNvSpPr txBox="1"/>
          <p:nvPr/>
        </p:nvSpPr>
        <p:spPr>
          <a:xfrm>
            <a:off x="9169913" y="507990"/>
            <a:ext cx="2999540" cy="346761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spAutoFit/>
          </a:bodyPr>
          <a:lstStyle/>
          <a:p>
            <a:pPr algn="ctr"/>
            <a:r>
              <a:rPr lang="en-US" sz="1400" b="1" u="sng" dirty="0">
                <a:solidFill>
                  <a:schemeClr val="tx1"/>
                </a:solidFill>
                <a:latin typeface="Helvetica" pitchFamily="2" charset="0"/>
              </a:rPr>
              <a:t>Measured 0-1km Column Density</a:t>
            </a:r>
          </a:p>
          <a:p>
            <a:pPr algn="ctr"/>
            <a:r>
              <a:rPr lang="en-US" sz="1400" b="1" u="sng" dirty="0">
                <a:solidFill>
                  <a:schemeClr val="tx1"/>
                </a:solidFill>
                <a:latin typeface="Helvetica" pitchFamily="2" charset="0"/>
              </a:rPr>
              <a:t>Total AMF : Below Aircraft AMF</a:t>
            </a:r>
          </a:p>
          <a:p>
            <a:pPr algn="ctr"/>
            <a:endParaRPr lang="en-US" sz="900" b="1" u="sng" dirty="0">
              <a:latin typeface="Helvetica" pitchFamily="2" charset="0"/>
            </a:endParaRPr>
          </a:p>
          <a:p>
            <a:pPr algn="ctr"/>
            <a:r>
              <a:rPr lang="en-US" sz="1400" b="1" dirty="0">
                <a:solidFill>
                  <a:srgbClr val="7030A0"/>
                </a:solidFill>
                <a:latin typeface="Helvetica" pitchFamily="2" charset="0"/>
              </a:rPr>
              <a:t>2.20x10</a:t>
            </a:r>
            <a:r>
              <a:rPr lang="en-US" sz="1400" b="1" baseline="30000" dirty="0">
                <a:solidFill>
                  <a:srgbClr val="7030A0"/>
                </a:solidFill>
                <a:latin typeface="Helvetica" pitchFamily="2" charset="0"/>
              </a:rPr>
              <a:t>15</a:t>
            </a:r>
            <a:r>
              <a:rPr lang="en-US" sz="1400" b="1" dirty="0">
                <a:solidFill>
                  <a:srgbClr val="7030A0"/>
                </a:solidFill>
                <a:latin typeface="Helvetica" pitchFamily="2" charset="0"/>
              </a:rPr>
              <a:t> molecules cm</a:t>
            </a:r>
            <a:r>
              <a:rPr lang="en-US" sz="1400" b="1" baseline="30000" dirty="0">
                <a:solidFill>
                  <a:srgbClr val="7030A0"/>
                </a:solidFill>
                <a:latin typeface="Helvetica" pitchFamily="2" charset="0"/>
              </a:rPr>
              <a:t>-2</a:t>
            </a:r>
          </a:p>
          <a:p>
            <a:pPr algn="ctr"/>
            <a:r>
              <a:rPr lang="en-US" sz="1400" b="1" dirty="0">
                <a:solidFill>
                  <a:srgbClr val="7030A0"/>
                </a:solidFill>
                <a:latin typeface="Helvetica" pitchFamily="2" charset="0"/>
              </a:rPr>
              <a:t>1.31 : 0.62</a:t>
            </a:r>
          </a:p>
          <a:p>
            <a:pPr algn="ctr"/>
            <a:endParaRPr lang="en-US" sz="1400" b="1" baseline="30000" dirty="0">
              <a:solidFill>
                <a:srgbClr val="7030A0"/>
              </a:solidFill>
              <a:latin typeface="Helvetica" pitchFamily="2" charset="0"/>
            </a:endParaRPr>
          </a:p>
          <a:p>
            <a:pPr algn="ctr"/>
            <a:r>
              <a:rPr lang="en-US" sz="1400" b="1" dirty="0">
                <a:solidFill>
                  <a:srgbClr val="0432FF"/>
                </a:solidFill>
                <a:latin typeface="Helvetica" pitchFamily="2" charset="0"/>
              </a:rPr>
              <a:t>2.53x10</a:t>
            </a:r>
            <a:r>
              <a:rPr lang="en-US" sz="1400" b="1" baseline="30000" dirty="0">
                <a:solidFill>
                  <a:srgbClr val="0432FF"/>
                </a:solidFill>
                <a:latin typeface="Helvetica" pitchFamily="2" charset="0"/>
              </a:rPr>
              <a:t>15</a:t>
            </a:r>
            <a:r>
              <a:rPr lang="en-US" sz="1400" b="1" dirty="0">
                <a:solidFill>
                  <a:srgbClr val="0432FF"/>
                </a:solidFill>
                <a:latin typeface="Helvetica" pitchFamily="2" charset="0"/>
              </a:rPr>
              <a:t> molecules cm</a:t>
            </a:r>
            <a:r>
              <a:rPr lang="en-US" sz="1400" b="1" baseline="30000" dirty="0">
                <a:solidFill>
                  <a:srgbClr val="0432FF"/>
                </a:solidFill>
                <a:latin typeface="Helvetica" pitchFamily="2" charset="0"/>
              </a:rPr>
              <a:t>-2</a:t>
            </a:r>
          </a:p>
          <a:p>
            <a:pPr algn="ctr"/>
            <a:r>
              <a:rPr lang="en-US" sz="1400" b="1" dirty="0">
                <a:solidFill>
                  <a:srgbClr val="0432FF"/>
                </a:solidFill>
                <a:latin typeface="Helvetica" pitchFamily="2" charset="0"/>
              </a:rPr>
              <a:t>1.29 : 0.64</a:t>
            </a:r>
          </a:p>
          <a:p>
            <a:pPr algn="ctr"/>
            <a:endParaRPr lang="en-US" sz="1400" b="1" baseline="30000" dirty="0">
              <a:solidFill>
                <a:srgbClr val="0432FF"/>
              </a:solidFill>
              <a:latin typeface="Helvetica" pitchFamily="2" charset="0"/>
            </a:endParaRPr>
          </a:p>
          <a:p>
            <a:pPr algn="ctr"/>
            <a:r>
              <a:rPr lang="en-US" sz="1400" b="1" dirty="0">
                <a:solidFill>
                  <a:srgbClr val="FF0000"/>
                </a:solidFill>
                <a:latin typeface="Helvetica" pitchFamily="2" charset="0"/>
              </a:rPr>
              <a:t>10.6x10</a:t>
            </a:r>
            <a:r>
              <a:rPr lang="en-US" sz="1400" b="1" baseline="30000" dirty="0">
                <a:solidFill>
                  <a:srgbClr val="FF0000"/>
                </a:solidFill>
                <a:latin typeface="Helvetica" pitchFamily="2" charset="0"/>
              </a:rPr>
              <a:t>15</a:t>
            </a:r>
            <a:r>
              <a:rPr lang="en-US" sz="1400" b="1" dirty="0">
                <a:solidFill>
                  <a:srgbClr val="FF0000"/>
                </a:solidFill>
                <a:latin typeface="Helvetica" pitchFamily="2" charset="0"/>
              </a:rPr>
              <a:t> molecules cm</a:t>
            </a:r>
            <a:r>
              <a:rPr lang="en-US" sz="1400" b="1" baseline="30000" dirty="0">
                <a:solidFill>
                  <a:srgbClr val="FF0000"/>
                </a:solidFill>
                <a:latin typeface="Helvetica" pitchFamily="2" charset="0"/>
              </a:rPr>
              <a:t>-2</a:t>
            </a:r>
          </a:p>
          <a:p>
            <a:pPr algn="ctr"/>
            <a:r>
              <a:rPr lang="en-US" sz="1400" b="1" dirty="0">
                <a:solidFill>
                  <a:srgbClr val="FF0000"/>
                </a:solidFill>
                <a:latin typeface="Helvetica" pitchFamily="2" charset="0"/>
              </a:rPr>
              <a:t>1.13 : 0.86</a:t>
            </a:r>
          </a:p>
          <a:p>
            <a:pPr algn="ctr"/>
            <a:endParaRPr lang="en-US" sz="1400" b="1" baseline="30000" dirty="0">
              <a:solidFill>
                <a:srgbClr val="FF0000"/>
              </a:solidFill>
              <a:latin typeface="Helvetica" pitchFamily="2" charset="0"/>
            </a:endParaRPr>
          </a:p>
          <a:p>
            <a:pPr algn="ctr"/>
            <a:r>
              <a:rPr lang="en-US" sz="1400" b="1" dirty="0">
                <a:solidFill>
                  <a:schemeClr val="accent5"/>
                </a:solidFill>
                <a:latin typeface="Helvetica" pitchFamily="2" charset="0"/>
              </a:rPr>
              <a:t>13.3x10</a:t>
            </a:r>
            <a:r>
              <a:rPr lang="en-US" sz="1400" b="1" baseline="30000" dirty="0">
                <a:solidFill>
                  <a:schemeClr val="accent5"/>
                </a:solidFill>
                <a:latin typeface="Helvetica" pitchFamily="2" charset="0"/>
              </a:rPr>
              <a:t>15</a:t>
            </a:r>
            <a:r>
              <a:rPr lang="en-US" sz="1400" b="1" dirty="0">
                <a:solidFill>
                  <a:schemeClr val="accent5"/>
                </a:solidFill>
                <a:latin typeface="Helvetica" pitchFamily="2" charset="0"/>
              </a:rPr>
              <a:t> molecules cm</a:t>
            </a:r>
            <a:r>
              <a:rPr lang="en-US" sz="1400" b="1" baseline="30000" dirty="0">
                <a:solidFill>
                  <a:schemeClr val="accent5"/>
                </a:solidFill>
                <a:latin typeface="Helvetica" pitchFamily="2" charset="0"/>
              </a:rPr>
              <a:t>-2</a:t>
            </a:r>
          </a:p>
          <a:p>
            <a:pPr algn="ctr"/>
            <a:r>
              <a:rPr lang="en-US" sz="1400" b="1" dirty="0">
                <a:solidFill>
                  <a:schemeClr val="accent5"/>
                </a:solidFill>
                <a:latin typeface="Helvetica" pitchFamily="2" charset="0"/>
              </a:rPr>
              <a:t>1.15 : 0.93</a:t>
            </a:r>
          </a:p>
          <a:p>
            <a:pPr algn="ctr"/>
            <a:endParaRPr lang="en-US" sz="1400" b="1" baseline="30000" dirty="0">
              <a:solidFill>
                <a:schemeClr val="tx1">
                  <a:lumMod val="75000"/>
                </a:schemeClr>
              </a:solidFill>
              <a:latin typeface="Helvetica" pitchFamily="2" charset="0"/>
            </a:endParaRPr>
          </a:p>
          <a:p>
            <a:pPr algn="ctr"/>
            <a:r>
              <a:rPr lang="en-US" sz="1100" b="1" dirty="0">
                <a:solidFill>
                  <a:schemeClr val="tx1">
                    <a:lumMod val="75000"/>
                  </a:schemeClr>
                </a:solidFill>
                <a:latin typeface="Helvetica" pitchFamily="2" charset="0"/>
              </a:rPr>
              <a:t>WRF-</a:t>
            </a:r>
            <a:r>
              <a:rPr lang="en-US" sz="1100" b="1" dirty="0" err="1">
                <a:solidFill>
                  <a:schemeClr val="tx1">
                    <a:lumMod val="75000"/>
                  </a:schemeClr>
                </a:solidFill>
                <a:latin typeface="Helvetica" pitchFamily="2" charset="0"/>
              </a:rPr>
              <a:t>Chem</a:t>
            </a:r>
            <a:r>
              <a:rPr lang="en-US" sz="1100" b="1" dirty="0">
                <a:solidFill>
                  <a:schemeClr val="tx1">
                    <a:lumMod val="75000"/>
                  </a:schemeClr>
                </a:solidFill>
                <a:latin typeface="Helvetica" pitchFamily="2" charset="0"/>
              </a:rPr>
              <a:t> June 18</a:t>
            </a:r>
            <a:r>
              <a:rPr lang="en-US" sz="1100" b="1" baseline="30000" dirty="0">
                <a:solidFill>
                  <a:schemeClr val="tx1">
                    <a:lumMod val="75000"/>
                  </a:schemeClr>
                </a:solidFill>
                <a:latin typeface="Helvetica" pitchFamily="2" charset="0"/>
              </a:rPr>
              <a:t>th</a:t>
            </a:r>
            <a:r>
              <a:rPr lang="en-US" sz="1100" b="1" dirty="0">
                <a:solidFill>
                  <a:schemeClr val="tx1">
                    <a:lumMod val="75000"/>
                  </a:schemeClr>
                </a:solidFill>
                <a:latin typeface="Helvetica" pitchFamily="2" charset="0"/>
              </a:rPr>
              <a:t> Profile: </a:t>
            </a:r>
          </a:p>
          <a:p>
            <a:pPr algn="ctr"/>
            <a:r>
              <a:rPr lang="en-US" sz="1100" b="1" dirty="0">
                <a:solidFill>
                  <a:schemeClr val="tx1">
                    <a:lumMod val="75000"/>
                  </a:schemeClr>
                </a:solidFill>
                <a:latin typeface="Helvetica" pitchFamily="2" charset="0"/>
              </a:rPr>
              <a:t>10.8x10</a:t>
            </a:r>
            <a:r>
              <a:rPr lang="en-US" sz="1100" b="1" baseline="30000" dirty="0">
                <a:solidFill>
                  <a:schemeClr val="tx1">
                    <a:lumMod val="75000"/>
                  </a:schemeClr>
                </a:solidFill>
                <a:latin typeface="Helvetica" pitchFamily="2" charset="0"/>
              </a:rPr>
              <a:t>15</a:t>
            </a:r>
            <a:r>
              <a:rPr lang="en-US" sz="1100" b="1" dirty="0">
                <a:solidFill>
                  <a:schemeClr val="tx1">
                    <a:lumMod val="75000"/>
                  </a:schemeClr>
                </a:solidFill>
                <a:latin typeface="Helvetica" pitchFamily="2" charset="0"/>
              </a:rPr>
              <a:t> molecules cm</a:t>
            </a:r>
            <a:r>
              <a:rPr lang="en-US" sz="1100" b="1" baseline="30000" dirty="0">
                <a:solidFill>
                  <a:schemeClr val="tx1">
                    <a:lumMod val="75000"/>
                  </a:schemeClr>
                </a:solidFill>
                <a:latin typeface="Helvetica" pitchFamily="2" charset="0"/>
              </a:rPr>
              <a:t>-2</a:t>
            </a:r>
          </a:p>
          <a:p>
            <a:pPr algn="ctr"/>
            <a:r>
              <a:rPr lang="en-US" sz="1100" b="1" dirty="0">
                <a:solidFill>
                  <a:schemeClr val="tx1">
                    <a:lumMod val="75000"/>
                  </a:schemeClr>
                </a:solidFill>
                <a:latin typeface="Helvetica" pitchFamily="2" charset="0"/>
              </a:rPr>
              <a:t>1.17 : 0.90</a:t>
            </a:r>
          </a:p>
        </p:txBody>
      </p:sp>
      <p:sp>
        <p:nvSpPr>
          <p:cNvPr id="2" name="TextBox 1">
            <a:extLst>
              <a:ext uri="{FF2B5EF4-FFF2-40B4-BE49-F238E27FC236}">
                <a16:creationId xmlns:a16="http://schemas.microsoft.com/office/drawing/2014/main" id="{BD4DF815-4076-7E4E-AB65-DA47ED67C332}"/>
              </a:ext>
            </a:extLst>
          </p:cNvPr>
          <p:cNvSpPr txBox="1"/>
          <p:nvPr/>
        </p:nvSpPr>
        <p:spPr>
          <a:xfrm>
            <a:off x="533401" y="6032500"/>
            <a:ext cx="6210300" cy="646331"/>
          </a:xfrm>
          <a:prstGeom prst="rect">
            <a:avLst/>
          </a:prstGeom>
          <a:noFill/>
        </p:spPr>
        <p:txBody>
          <a:bodyPr wrap="square" rtlCol="0">
            <a:spAutoFit/>
          </a:bodyPr>
          <a:lstStyle/>
          <a:p>
            <a:r>
              <a:rPr lang="en-US" i="1" dirty="0"/>
              <a:t>Raster occurred from 08:00-10:00 AM with Scientific Aviation flying near the end of the GeoTASO overpass</a:t>
            </a:r>
          </a:p>
        </p:txBody>
      </p:sp>
    </p:spTree>
    <p:extLst>
      <p:ext uri="{BB962C8B-B14F-4D97-AF65-F5344CB8AC3E}">
        <p14:creationId xmlns:p14="http://schemas.microsoft.com/office/powerpoint/2010/main" val="4262503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537A6-75C8-2C4E-AC88-0FFAC34507C3}"/>
              </a:ext>
            </a:extLst>
          </p:cNvPr>
          <p:cNvSpPr>
            <a:spLocks noGrp="1"/>
          </p:cNvSpPr>
          <p:nvPr>
            <p:ph type="title"/>
          </p:nvPr>
        </p:nvSpPr>
        <p:spPr>
          <a:xfrm>
            <a:off x="0" y="0"/>
            <a:ext cx="10515600" cy="1015663"/>
          </a:xfrm>
        </p:spPr>
        <p:txBody>
          <a:bodyPr/>
          <a:lstStyle/>
          <a:p>
            <a:r>
              <a:rPr lang="en-US" b="1" dirty="0">
                <a:latin typeface="Helvetica" pitchFamily="2" charset="0"/>
              </a:rPr>
              <a:t>Flight strategy accomplishments</a:t>
            </a:r>
          </a:p>
        </p:txBody>
      </p:sp>
      <p:grpSp>
        <p:nvGrpSpPr>
          <p:cNvPr id="4" name="Group 3">
            <a:extLst>
              <a:ext uri="{FF2B5EF4-FFF2-40B4-BE49-F238E27FC236}">
                <a16:creationId xmlns:a16="http://schemas.microsoft.com/office/drawing/2014/main" id="{8B18723F-9927-8E4F-BFFB-C4A13188BFF1}"/>
              </a:ext>
            </a:extLst>
          </p:cNvPr>
          <p:cNvGrpSpPr/>
          <p:nvPr/>
        </p:nvGrpSpPr>
        <p:grpSpPr>
          <a:xfrm>
            <a:off x="7007902" y="838200"/>
            <a:ext cx="5077624" cy="5971405"/>
            <a:chOff x="8140626" y="7860399"/>
            <a:chExt cx="5077624" cy="5971405"/>
          </a:xfrm>
        </p:grpSpPr>
        <p:grpSp>
          <p:nvGrpSpPr>
            <p:cNvPr id="6" name="Group 5">
              <a:extLst>
                <a:ext uri="{FF2B5EF4-FFF2-40B4-BE49-F238E27FC236}">
                  <a16:creationId xmlns:a16="http://schemas.microsoft.com/office/drawing/2014/main" id="{E7AEC2C9-0457-0841-97A1-90A71ADFFD2F}"/>
                </a:ext>
              </a:extLst>
            </p:cNvPr>
            <p:cNvGrpSpPr/>
            <p:nvPr/>
          </p:nvGrpSpPr>
          <p:grpSpPr>
            <a:xfrm>
              <a:off x="9135401" y="7891171"/>
              <a:ext cx="4082849" cy="5940633"/>
              <a:chOff x="10667130" y="7284756"/>
              <a:chExt cx="4082849" cy="5940633"/>
            </a:xfrm>
          </p:grpSpPr>
          <p:pic>
            <p:nvPicPr>
              <p:cNvPr id="10" name="Picture 9">
                <a:extLst>
                  <a:ext uri="{FF2B5EF4-FFF2-40B4-BE49-F238E27FC236}">
                    <a16:creationId xmlns:a16="http://schemas.microsoft.com/office/drawing/2014/main" id="{34045BF5-E72B-6B48-B28D-B9FB4DB05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130" y="7284756"/>
                <a:ext cx="4082849" cy="4056423"/>
              </a:xfrm>
              <a:prstGeom prst="rect">
                <a:avLst/>
              </a:prstGeom>
              <a:ln>
                <a:solidFill>
                  <a:schemeClr val="tx1"/>
                </a:solidFill>
              </a:ln>
            </p:spPr>
          </p:pic>
          <p:pic>
            <p:nvPicPr>
              <p:cNvPr id="9" name="Content Placeholder 3">
                <a:extLst>
                  <a:ext uri="{FF2B5EF4-FFF2-40B4-BE49-F238E27FC236}">
                    <a16:creationId xmlns:a16="http://schemas.microsoft.com/office/drawing/2014/main" id="{6266EEE0-A704-D344-82F5-98DF6D28005F}"/>
                  </a:ext>
                </a:extLst>
              </p:cNvPr>
              <p:cNvPicPr>
                <a:picLocks noChangeAspect="1"/>
              </p:cNvPicPr>
              <p:nvPr/>
            </p:nvPicPr>
            <p:blipFill rotWithShape="1">
              <a:blip r:embed="rId4">
                <a:extLst>
                  <a:ext uri="{28A0092B-C50C-407E-A947-70E740481C1C}">
                    <a14:useLocalDpi xmlns:a14="http://schemas.microsoft.com/office/drawing/2010/main" val="0"/>
                  </a:ext>
                </a:extLst>
              </a:blip>
              <a:srcRect t="40131"/>
              <a:stretch/>
            </p:blipFill>
            <p:spPr>
              <a:xfrm>
                <a:off x="10716161" y="11293529"/>
                <a:ext cx="3829396" cy="1931860"/>
              </a:xfrm>
              <a:prstGeom prst="rect">
                <a:avLst/>
              </a:prstGeom>
              <a:solidFill>
                <a:srgbClr val="FFFFFF">
                  <a:shade val="85000"/>
                </a:srgbClr>
              </a:solidFill>
              <a:ln w="9525" cap="sq">
                <a:solidFill>
                  <a:schemeClr val="tx1"/>
                </a:solidFill>
                <a:miter lim="800000"/>
              </a:ln>
              <a:effectLst/>
              <a:scene3d>
                <a:camera prst="orthographicFront"/>
                <a:lightRig rig="twoPt" dir="t">
                  <a:rot lat="0" lon="0" rev="7200000"/>
                </a:lightRig>
              </a:scene3d>
              <a:sp3d>
                <a:bevelT w="25400" h="19050"/>
                <a:contourClr>
                  <a:srgbClr val="FFFFFF"/>
                </a:contourClr>
              </a:sp3d>
            </p:spPr>
          </p:pic>
        </p:grpSp>
        <p:pic>
          <p:nvPicPr>
            <p:cNvPr id="7" name="Picture 6">
              <a:extLst>
                <a:ext uri="{FF2B5EF4-FFF2-40B4-BE49-F238E27FC236}">
                  <a16:creationId xmlns:a16="http://schemas.microsoft.com/office/drawing/2014/main" id="{33986092-5D28-534E-80F6-27887A30FE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0626" y="8825551"/>
              <a:ext cx="2871181" cy="3484780"/>
            </a:xfrm>
            <a:prstGeom prst="rect">
              <a:avLst/>
            </a:prstGeom>
            <a:ln>
              <a:solidFill>
                <a:schemeClr val="tx1"/>
              </a:solidFill>
            </a:ln>
          </p:spPr>
        </p:pic>
        <p:sp>
          <p:nvSpPr>
            <p:cNvPr id="8" name="TextBox 7">
              <a:extLst>
                <a:ext uri="{FF2B5EF4-FFF2-40B4-BE49-F238E27FC236}">
                  <a16:creationId xmlns:a16="http://schemas.microsoft.com/office/drawing/2014/main" id="{8FAF709C-C9A9-C84D-ABCA-972ACF40784B}"/>
                </a:ext>
              </a:extLst>
            </p:cNvPr>
            <p:cNvSpPr txBox="1"/>
            <p:nvPr/>
          </p:nvSpPr>
          <p:spPr>
            <a:xfrm flipH="1">
              <a:off x="9135401" y="7860399"/>
              <a:ext cx="2447778" cy="1015663"/>
            </a:xfrm>
            <a:prstGeom prst="rect">
              <a:avLst/>
            </a:prstGeom>
            <a:noFill/>
          </p:spPr>
          <p:txBody>
            <a:bodyPr wrap="square" rtlCol="0">
              <a:spAutoFit/>
            </a:bodyPr>
            <a:lstStyle/>
            <a:p>
              <a:r>
                <a:rPr lang="en-US" sz="2000" b="1" i="1" dirty="0">
                  <a:solidFill>
                    <a:srgbClr val="FFFF00"/>
                  </a:solidFill>
                  <a:latin typeface="Helvetica" pitchFamily="2" charset="0"/>
                </a:rPr>
                <a:t>Flight plans playbook for LMOS/SARP 2017</a:t>
              </a:r>
            </a:p>
          </p:txBody>
        </p:sp>
      </p:grpSp>
      <p:sp>
        <p:nvSpPr>
          <p:cNvPr id="22" name="TextBox 21">
            <a:extLst>
              <a:ext uri="{FF2B5EF4-FFF2-40B4-BE49-F238E27FC236}">
                <a16:creationId xmlns:a16="http://schemas.microsoft.com/office/drawing/2014/main" id="{49D741A4-C68F-AA41-AAFA-713E815819F4}"/>
              </a:ext>
            </a:extLst>
          </p:cNvPr>
          <p:cNvSpPr txBox="1"/>
          <p:nvPr/>
        </p:nvSpPr>
        <p:spPr>
          <a:xfrm>
            <a:off x="500676" y="1015663"/>
            <a:ext cx="6260123" cy="2616101"/>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Helvetica" pitchFamily="2" charset="0"/>
              </a:rPr>
              <a:t>Gapless</a:t>
            </a:r>
            <a:r>
              <a:rPr lang="en-US" dirty="0">
                <a:latin typeface="Helvetica" pitchFamily="2" charset="0"/>
              </a:rPr>
              <a:t> </a:t>
            </a:r>
            <a:r>
              <a:rPr lang="en-US" sz="2000" b="1" dirty="0">
                <a:latin typeface="Helvetica" pitchFamily="2" charset="0"/>
              </a:rPr>
              <a:t>maps (Rasters) </a:t>
            </a:r>
            <a:r>
              <a:rPr lang="en-US" dirty="0">
                <a:latin typeface="Helvetica" pitchFamily="2" charset="0"/>
              </a:rPr>
              <a:t>were built to cover an area of interest by spacing parallel flight legs </a:t>
            </a:r>
            <a:r>
              <a:rPr lang="en-US" b="1" dirty="0">
                <a:latin typeface="Helvetica" pitchFamily="2" charset="0"/>
              </a:rPr>
              <a:t>6 km </a:t>
            </a:r>
            <a:r>
              <a:rPr lang="en-US" dirty="0">
                <a:latin typeface="Helvetica" pitchFamily="2" charset="0"/>
              </a:rPr>
              <a:t>apart, allowing for overlap between swaths</a:t>
            </a:r>
          </a:p>
          <a:p>
            <a:endParaRPr lang="en-US" dirty="0">
              <a:latin typeface="Helvetica" pitchFamily="2" charset="0"/>
            </a:endParaRPr>
          </a:p>
          <a:p>
            <a:pPr marL="285750" indent="-285750">
              <a:buFont typeface="Arial" panose="020B0604020202020204" pitchFamily="34" charset="0"/>
              <a:buChar char="•"/>
            </a:pPr>
            <a:r>
              <a:rPr lang="en-US" dirty="0">
                <a:latin typeface="Helvetica" pitchFamily="2" charset="0"/>
              </a:rPr>
              <a:t>This strategy started with DISCOVER-AQ Denver in 2014, evolved through KORUS-AQ 2016, LMOS 2017, SARP 2017, and will continue with LISTOS 2018 this summer. </a:t>
            </a:r>
          </a:p>
          <a:p>
            <a:pPr marL="285750" indent="-285750">
              <a:buFont typeface="Arial" panose="020B0604020202020204" pitchFamily="34" charset="0"/>
              <a:buChar char="•"/>
            </a:pPr>
            <a:endParaRPr lang="en-US" dirty="0"/>
          </a:p>
        </p:txBody>
      </p:sp>
      <p:sp>
        <p:nvSpPr>
          <p:cNvPr id="25" name="Rectangle 24">
            <a:extLst>
              <a:ext uri="{FF2B5EF4-FFF2-40B4-BE49-F238E27FC236}">
                <a16:creationId xmlns:a16="http://schemas.microsoft.com/office/drawing/2014/main" id="{3462AEB9-7F72-1642-B108-6AA22E35D2BB}"/>
              </a:ext>
            </a:extLst>
          </p:cNvPr>
          <p:cNvSpPr/>
          <p:nvPr/>
        </p:nvSpPr>
        <p:spPr>
          <a:xfrm>
            <a:off x="290547" y="3488927"/>
            <a:ext cx="6537391" cy="297400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000" b="1" dirty="0">
                <a:solidFill>
                  <a:sysClr val="windowText" lastClr="000000"/>
                </a:solidFill>
              </a:rPr>
              <a:t>With these flights, we have gained: </a:t>
            </a:r>
            <a:endParaRPr lang="en-US" sz="2000" dirty="0">
              <a:solidFill>
                <a:sysClr val="windowText" lastClr="000000"/>
              </a:solidFill>
            </a:endParaRPr>
          </a:p>
          <a:p>
            <a:pPr marL="342900" indent="-342900">
              <a:buFont typeface="Wingdings" pitchFamily="2" charset="2"/>
              <a:buChar char="q"/>
            </a:pPr>
            <a:r>
              <a:rPr lang="en-US" sz="2000" b="1" dirty="0">
                <a:solidFill>
                  <a:sysClr val="windowText" lastClr="000000"/>
                </a:solidFill>
              </a:rPr>
              <a:t>Diurnal insights </a:t>
            </a:r>
            <a:r>
              <a:rPr lang="en-US" sz="2000" dirty="0">
                <a:solidFill>
                  <a:sysClr val="windowText" lastClr="000000"/>
                </a:solidFill>
              </a:rPr>
              <a:t>on the temporal patterns of NO</a:t>
            </a:r>
            <a:r>
              <a:rPr lang="en-US" sz="2000" baseline="-25000" dirty="0">
                <a:solidFill>
                  <a:sysClr val="windowText" lastClr="000000"/>
                </a:solidFill>
              </a:rPr>
              <a:t>2</a:t>
            </a:r>
            <a:r>
              <a:rPr lang="en-US" sz="2000" dirty="0">
                <a:solidFill>
                  <a:sysClr val="windowText" lastClr="000000"/>
                </a:solidFill>
              </a:rPr>
              <a:t> in urban/polluted regions with repeated samplings over the period of one day: (i.e. Seoul and Los Angeles)</a:t>
            </a:r>
          </a:p>
          <a:p>
            <a:pPr marL="342900" indent="-342900">
              <a:buFont typeface="Wingdings" pitchFamily="2" charset="2"/>
              <a:buChar char="q"/>
            </a:pPr>
            <a:r>
              <a:rPr lang="en-US" sz="2000" dirty="0">
                <a:solidFill>
                  <a:sysClr val="windowText" lastClr="000000"/>
                </a:solidFill>
              </a:rPr>
              <a:t>Coincident overpasses of </a:t>
            </a:r>
            <a:r>
              <a:rPr lang="en-US" sz="2000" b="1" dirty="0">
                <a:solidFill>
                  <a:sysClr val="windowText" lastClr="000000"/>
                </a:solidFill>
              </a:rPr>
              <a:t>Pandora Spectrometers</a:t>
            </a:r>
            <a:r>
              <a:rPr lang="en-US" sz="2000" dirty="0">
                <a:solidFill>
                  <a:sysClr val="windowText" lastClr="000000"/>
                </a:solidFill>
              </a:rPr>
              <a:t> with which to assess airborne-based retrievals and test validation strategies</a:t>
            </a:r>
          </a:p>
          <a:p>
            <a:pPr marL="342900" indent="-342900">
              <a:buFont typeface="Wingdings" pitchFamily="2" charset="2"/>
              <a:buChar char="q"/>
            </a:pPr>
            <a:r>
              <a:rPr lang="en-US" sz="2000" dirty="0">
                <a:solidFill>
                  <a:sysClr val="windowText" lastClr="000000"/>
                </a:solidFill>
              </a:rPr>
              <a:t>Ability to </a:t>
            </a:r>
            <a:r>
              <a:rPr lang="en-US" sz="2000" b="1" dirty="0">
                <a:solidFill>
                  <a:sysClr val="windowText" lastClr="000000"/>
                </a:solidFill>
              </a:rPr>
              <a:t>scale to coarser spatial resolutions </a:t>
            </a:r>
            <a:r>
              <a:rPr lang="en-US" sz="2000" dirty="0">
                <a:solidFill>
                  <a:sysClr val="windowText" lastClr="000000"/>
                </a:solidFill>
              </a:rPr>
              <a:t>to see how the results are influenced by spatial sampling and offsets</a:t>
            </a:r>
          </a:p>
        </p:txBody>
      </p:sp>
      <p:cxnSp>
        <p:nvCxnSpPr>
          <p:cNvPr id="5" name="Straight Arrow Connector 4">
            <a:extLst>
              <a:ext uri="{FF2B5EF4-FFF2-40B4-BE49-F238E27FC236}">
                <a16:creationId xmlns:a16="http://schemas.microsoft.com/office/drawing/2014/main" id="{4B5644FB-AD7C-C644-8D66-AEBE13B91F63}"/>
              </a:ext>
            </a:extLst>
          </p:cNvPr>
          <p:cNvCxnSpPr>
            <a:cxnSpLocks/>
          </p:cNvCxnSpPr>
          <p:nvPr/>
        </p:nvCxnSpPr>
        <p:spPr>
          <a:xfrm>
            <a:off x="6236346" y="1382459"/>
            <a:ext cx="1685925" cy="3251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408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A853-6702-5C4F-971D-8CB41AB33FD8}"/>
              </a:ext>
            </a:extLst>
          </p:cNvPr>
          <p:cNvSpPr>
            <a:spLocks noGrp="1"/>
          </p:cNvSpPr>
          <p:nvPr>
            <p:ph type="title"/>
          </p:nvPr>
        </p:nvSpPr>
        <p:spPr>
          <a:xfrm>
            <a:off x="-15347" y="-240129"/>
            <a:ext cx="12020204" cy="1325563"/>
          </a:xfrm>
        </p:spPr>
        <p:txBody>
          <a:bodyPr>
            <a:normAutofit/>
          </a:bodyPr>
          <a:lstStyle/>
          <a:p>
            <a:r>
              <a:rPr lang="en-US" sz="3600" b="1" dirty="0">
                <a:latin typeface="Helvetica" pitchFamily="2" charset="0"/>
              </a:rPr>
              <a:t>Diurnal Insights: Seoul, South Korea, June 9</a:t>
            </a:r>
            <a:r>
              <a:rPr lang="en-US" sz="3600" b="1" baseline="30000" dirty="0">
                <a:latin typeface="Helvetica" pitchFamily="2" charset="0"/>
              </a:rPr>
              <a:t>th</a:t>
            </a:r>
            <a:r>
              <a:rPr lang="en-US" sz="3600" b="1" dirty="0">
                <a:latin typeface="Helvetica" pitchFamily="2" charset="0"/>
              </a:rPr>
              <a:t> 2016</a:t>
            </a:r>
          </a:p>
        </p:txBody>
      </p:sp>
      <p:pic>
        <p:nvPicPr>
          <p:cNvPr id="5" name="Content Placeholder 4">
            <a:extLst>
              <a:ext uri="{FF2B5EF4-FFF2-40B4-BE49-F238E27FC236}">
                <a16:creationId xmlns:a16="http://schemas.microsoft.com/office/drawing/2014/main" id="{90A49902-6173-C34D-B9F6-9D1B624EEE5F}"/>
              </a:ext>
            </a:extLst>
          </p:cNvPr>
          <p:cNvPicPr>
            <a:picLocks noGrp="1" noChangeAspect="1"/>
          </p:cNvPicPr>
          <p:nvPr>
            <p:ph idx="1"/>
          </p:nvPr>
        </p:nvPicPr>
        <p:blipFill>
          <a:blip r:embed="rId3"/>
          <a:stretch>
            <a:fillRect/>
          </a:stretch>
        </p:blipFill>
        <p:spPr>
          <a:xfrm>
            <a:off x="148090" y="1279991"/>
            <a:ext cx="6757531" cy="5014284"/>
          </a:xfrm>
        </p:spPr>
      </p:pic>
      <p:pic>
        <p:nvPicPr>
          <p:cNvPr id="7" name="Picture 6">
            <a:extLst>
              <a:ext uri="{FF2B5EF4-FFF2-40B4-BE49-F238E27FC236}">
                <a16:creationId xmlns:a16="http://schemas.microsoft.com/office/drawing/2014/main" id="{A6BE280C-2128-5C4F-A9F9-06DB779DA627}"/>
              </a:ext>
            </a:extLst>
          </p:cNvPr>
          <p:cNvPicPr>
            <a:picLocks noChangeAspect="1"/>
          </p:cNvPicPr>
          <p:nvPr/>
        </p:nvPicPr>
        <p:blipFill>
          <a:blip r:embed="rId4"/>
          <a:stretch>
            <a:fillRect/>
          </a:stretch>
        </p:blipFill>
        <p:spPr>
          <a:xfrm>
            <a:off x="7407766" y="872711"/>
            <a:ext cx="3989706" cy="2247509"/>
          </a:xfrm>
          <a:prstGeom prst="rect">
            <a:avLst/>
          </a:prstGeom>
        </p:spPr>
      </p:pic>
      <p:sp>
        <p:nvSpPr>
          <p:cNvPr id="3" name="TextBox 2">
            <a:extLst>
              <a:ext uri="{FF2B5EF4-FFF2-40B4-BE49-F238E27FC236}">
                <a16:creationId xmlns:a16="http://schemas.microsoft.com/office/drawing/2014/main" id="{A79CF627-B61A-FC48-A90F-C6D7D2B32A03}"/>
              </a:ext>
            </a:extLst>
          </p:cNvPr>
          <p:cNvSpPr txBox="1"/>
          <p:nvPr/>
        </p:nvSpPr>
        <p:spPr>
          <a:xfrm>
            <a:off x="7010860" y="4707223"/>
            <a:ext cx="5181140" cy="2031325"/>
          </a:xfrm>
          <a:prstGeom prst="rect">
            <a:avLst/>
          </a:prstGeom>
          <a:noFill/>
        </p:spPr>
        <p:txBody>
          <a:bodyPr wrap="square" rtlCol="0">
            <a:spAutoFit/>
          </a:bodyPr>
          <a:lstStyle/>
          <a:p>
            <a:pPr marL="285750" indent="-285750">
              <a:buFont typeface="Arial" panose="020B0604020202020204" pitchFamily="34" charset="0"/>
              <a:buChar char="•"/>
            </a:pPr>
            <a:r>
              <a:rPr lang="en-US" dirty="0"/>
              <a:t>Over the Seoul Metropolitan area, NO</a:t>
            </a:r>
            <a:r>
              <a:rPr lang="en-US" baseline="-25000" dirty="0"/>
              <a:t>2</a:t>
            </a:r>
            <a:r>
              <a:rPr lang="en-US" dirty="0"/>
              <a:t> accumulates throughout the daytime hours on June 9</a:t>
            </a:r>
            <a:r>
              <a:rPr lang="en-US" baseline="30000" dirty="0"/>
              <a:t>th</a:t>
            </a:r>
            <a:r>
              <a:rPr lang="en-US" dirty="0"/>
              <a:t>, 2016. </a:t>
            </a:r>
          </a:p>
          <a:p>
            <a:pPr marL="285750" indent="-285750">
              <a:buFont typeface="Arial" panose="020B0604020202020204" pitchFamily="34" charset="0"/>
              <a:buChar char="•"/>
            </a:pPr>
            <a:r>
              <a:rPr lang="en-US" dirty="0"/>
              <a:t>Terrain and meteorology play big roles in diurnal patterns</a:t>
            </a:r>
          </a:p>
          <a:p>
            <a:pPr marL="285750" indent="-285750">
              <a:buFont typeface="Arial" panose="020B0604020202020204" pitchFamily="34" charset="0"/>
              <a:buChar char="•"/>
            </a:pPr>
            <a:r>
              <a:rPr lang="en-US" dirty="0"/>
              <a:t>The diurnal patterns vary greatly from site-to-site and day-to-day</a:t>
            </a:r>
          </a:p>
        </p:txBody>
      </p:sp>
      <p:pic>
        <p:nvPicPr>
          <p:cNvPr id="9" name="Picture 8">
            <a:extLst>
              <a:ext uri="{FF2B5EF4-FFF2-40B4-BE49-F238E27FC236}">
                <a16:creationId xmlns:a16="http://schemas.microsoft.com/office/drawing/2014/main" id="{964649E3-0B93-8E43-B82C-EFDCE353CA9A}"/>
              </a:ext>
            </a:extLst>
          </p:cNvPr>
          <p:cNvPicPr>
            <a:picLocks noChangeAspect="1"/>
          </p:cNvPicPr>
          <p:nvPr/>
        </p:nvPicPr>
        <p:blipFill>
          <a:blip r:embed="rId5"/>
          <a:stretch>
            <a:fillRect/>
          </a:stretch>
        </p:blipFill>
        <p:spPr>
          <a:xfrm>
            <a:off x="6905621" y="3149991"/>
            <a:ext cx="5410200" cy="1524000"/>
          </a:xfrm>
          <a:prstGeom prst="rect">
            <a:avLst/>
          </a:prstGeom>
        </p:spPr>
      </p:pic>
      <p:sp>
        <p:nvSpPr>
          <p:cNvPr id="10" name="TextBox 9">
            <a:extLst>
              <a:ext uri="{FF2B5EF4-FFF2-40B4-BE49-F238E27FC236}">
                <a16:creationId xmlns:a16="http://schemas.microsoft.com/office/drawing/2014/main" id="{75EE505D-5777-0245-B6D9-F77FAA6F5298}"/>
              </a:ext>
            </a:extLst>
          </p:cNvPr>
          <p:cNvSpPr txBox="1"/>
          <p:nvPr/>
        </p:nvSpPr>
        <p:spPr>
          <a:xfrm>
            <a:off x="8406224" y="3120220"/>
            <a:ext cx="1992790" cy="307777"/>
          </a:xfrm>
          <a:prstGeom prst="rect">
            <a:avLst/>
          </a:prstGeom>
          <a:noFill/>
        </p:spPr>
        <p:txBody>
          <a:bodyPr wrap="none" rtlCol="0">
            <a:spAutoFit/>
          </a:bodyPr>
          <a:lstStyle/>
          <a:p>
            <a:r>
              <a:rPr lang="en-US" sz="1400" b="1" dirty="0">
                <a:solidFill>
                  <a:schemeClr val="bg1"/>
                </a:solidFill>
              </a:rPr>
              <a:t>Pandora Diurnal Profiles</a:t>
            </a:r>
          </a:p>
        </p:txBody>
      </p:sp>
      <p:sp>
        <p:nvSpPr>
          <p:cNvPr id="15" name="TextBox 14">
            <a:extLst>
              <a:ext uri="{FF2B5EF4-FFF2-40B4-BE49-F238E27FC236}">
                <a16:creationId xmlns:a16="http://schemas.microsoft.com/office/drawing/2014/main" id="{03132823-4F09-5C42-A534-DD3C4C9834B5}"/>
              </a:ext>
            </a:extLst>
          </p:cNvPr>
          <p:cNvSpPr txBox="1"/>
          <p:nvPr/>
        </p:nvSpPr>
        <p:spPr>
          <a:xfrm>
            <a:off x="0" y="6488668"/>
            <a:ext cx="2770182" cy="369332"/>
          </a:xfrm>
          <a:prstGeom prst="rect">
            <a:avLst/>
          </a:prstGeom>
          <a:noFill/>
        </p:spPr>
        <p:txBody>
          <a:bodyPr wrap="none" rtlCol="0">
            <a:spAutoFit/>
          </a:bodyPr>
          <a:lstStyle/>
          <a:p>
            <a:r>
              <a:rPr lang="en-US" dirty="0"/>
              <a:t>Judd et al., 2018 (in review)</a:t>
            </a:r>
          </a:p>
        </p:txBody>
      </p:sp>
      <p:sp>
        <p:nvSpPr>
          <p:cNvPr id="4" name="TextBox 3">
            <a:extLst>
              <a:ext uri="{FF2B5EF4-FFF2-40B4-BE49-F238E27FC236}">
                <a16:creationId xmlns:a16="http://schemas.microsoft.com/office/drawing/2014/main" id="{A83110EA-6923-774A-87AE-F6F626F837A4}"/>
              </a:ext>
            </a:extLst>
          </p:cNvPr>
          <p:cNvSpPr txBox="1"/>
          <p:nvPr/>
        </p:nvSpPr>
        <p:spPr>
          <a:xfrm>
            <a:off x="194551" y="758756"/>
            <a:ext cx="5350213" cy="523220"/>
          </a:xfrm>
          <a:prstGeom prst="rect">
            <a:avLst/>
          </a:prstGeom>
          <a:noFill/>
        </p:spPr>
        <p:txBody>
          <a:bodyPr wrap="square" rtlCol="0">
            <a:spAutoFit/>
          </a:bodyPr>
          <a:lstStyle/>
          <a:p>
            <a:r>
              <a:rPr lang="en-US" sz="2800" b="1" dirty="0"/>
              <a:t>NO</a:t>
            </a:r>
            <a:r>
              <a:rPr lang="en-US" sz="2800" b="1" baseline="-25000" dirty="0"/>
              <a:t>2</a:t>
            </a:r>
            <a:r>
              <a:rPr lang="en-US" sz="2800" b="1" dirty="0"/>
              <a:t> Tropospheric Slant Column</a:t>
            </a:r>
          </a:p>
        </p:txBody>
      </p:sp>
    </p:spTree>
    <p:extLst>
      <p:ext uri="{BB962C8B-B14F-4D97-AF65-F5344CB8AC3E}">
        <p14:creationId xmlns:p14="http://schemas.microsoft.com/office/powerpoint/2010/main" val="2895186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A853-6702-5C4F-971D-8CB41AB33FD8}"/>
              </a:ext>
            </a:extLst>
          </p:cNvPr>
          <p:cNvSpPr>
            <a:spLocks noGrp="1"/>
          </p:cNvSpPr>
          <p:nvPr>
            <p:ph type="title"/>
          </p:nvPr>
        </p:nvSpPr>
        <p:spPr>
          <a:xfrm>
            <a:off x="-15347" y="-240129"/>
            <a:ext cx="12020204" cy="1325563"/>
          </a:xfrm>
        </p:spPr>
        <p:txBody>
          <a:bodyPr>
            <a:normAutofit/>
          </a:bodyPr>
          <a:lstStyle/>
          <a:p>
            <a:r>
              <a:rPr lang="en-US" sz="3600" b="1" dirty="0">
                <a:latin typeface="Helvetica" pitchFamily="2" charset="0"/>
              </a:rPr>
              <a:t>Diurnal Insights: Seoul, South Korea, June 9</a:t>
            </a:r>
            <a:r>
              <a:rPr lang="en-US" sz="3600" b="1" baseline="30000" dirty="0">
                <a:latin typeface="Helvetica" pitchFamily="2" charset="0"/>
              </a:rPr>
              <a:t>th</a:t>
            </a:r>
            <a:r>
              <a:rPr lang="en-US" sz="3600" b="1" dirty="0">
                <a:latin typeface="Helvetica" pitchFamily="2" charset="0"/>
              </a:rPr>
              <a:t> 2016</a:t>
            </a:r>
          </a:p>
        </p:txBody>
      </p:sp>
      <p:sp>
        <p:nvSpPr>
          <p:cNvPr id="3" name="TextBox 2">
            <a:extLst>
              <a:ext uri="{FF2B5EF4-FFF2-40B4-BE49-F238E27FC236}">
                <a16:creationId xmlns:a16="http://schemas.microsoft.com/office/drawing/2014/main" id="{A79CF627-B61A-FC48-A90F-C6D7D2B32A03}"/>
              </a:ext>
            </a:extLst>
          </p:cNvPr>
          <p:cNvSpPr txBox="1"/>
          <p:nvPr/>
        </p:nvSpPr>
        <p:spPr>
          <a:xfrm>
            <a:off x="7010860" y="5076876"/>
            <a:ext cx="518114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Terrain and meteorology play big roles in diurnal patterns</a:t>
            </a:r>
          </a:p>
          <a:p>
            <a:pPr marL="285750" indent="-285750">
              <a:buFont typeface="Arial" panose="020B0604020202020204" pitchFamily="34" charset="0"/>
              <a:buChar char="•"/>
            </a:pPr>
            <a:r>
              <a:rPr lang="en-US" dirty="0"/>
              <a:t>The diurnal patterns vary greatly from site-to-site and day-to-day</a:t>
            </a:r>
          </a:p>
        </p:txBody>
      </p:sp>
      <p:pic>
        <p:nvPicPr>
          <p:cNvPr id="9" name="Picture 8">
            <a:extLst>
              <a:ext uri="{FF2B5EF4-FFF2-40B4-BE49-F238E27FC236}">
                <a16:creationId xmlns:a16="http://schemas.microsoft.com/office/drawing/2014/main" id="{964649E3-0B93-8E43-B82C-EFDCE353CA9A}"/>
              </a:ext>
            </a:extLst>
          </p:cNvPr>
          <p:cNvPicPr>
            <a:picLocks noChangeAspect="1"/>
          </p:cNvPicPr>
          <p:nvPr/>
        </p:nvPicPr>
        <p:blipFill>
          <a:blip r:embed="rId3"/>
          <a:stretch>
            <a:fillRect/>
          </a:stretch>
        </p:blipFill>
        <p:spPr>
          <a:xfrm>
            <a:off x="0" y="1340938"/>
            <a:ext cx="12886150" cy="3629901"/>
          </a:xfrm>
          <a:prstGeom prst="rect">
            <a:avLst/>
          </a:prstGeom>
        </p:spPr>
      </p:pic>
      <p:sp>
        <p:nvSpPr>
          <p:cNvPr id="15" name="TextBox 14">
            <a:extLst>
              <a:ext uri="{FF2B5EF4-FFF2-40B4-BE49-F238E27FC236}">
                <a16:creationId xmlns:a16="http://schemas.microsoft.com/office/drawing/2014/main" id="{03132823-4F09-5C42-A534-DD3C4C9834B5}"/>
              </a:ext>
            </a:extLst>
          </p:cNvPr>
          <p:cNvSpPr txBox="1"/>
          <p:nvPr/>
        </p:nvSpPr>
        <p:spPr>
          <a:xfrm>
            <a:off x="0" y="6488668"/>
            <a:ext cx="2770182" cy="369332"/>
          </a:xfrm>
          <a:prstGeom prst="rect">
            <a:avLst/>
          </a:prstGeom>
          <a:noFill/>
        </p:spPr>
        <p:txBody>
          <a:bodyPr wrap="none" rtlCol="0">
            <a:spAutoFit/>
          </a:bodyPr>
          <a:lstStyle/>
          <a:p>
            <a:r>
              <a:rPr lang="en-US" dirty="0"/>
              <a:t>Judd et al., 2018 (in review)</a:t>
            </a:r>
          </a:p>
        </p:txBody>
      </p:sp>
      <p:sp>
        <p:nvSpPr>
          <p:cNvPr id="4" name="TextBox 3">
            <a:extLst>
              <a:ext uri="{FF2B5EF4-FFF2-40B4-BE49-F238E27FC236}">
                <a16:creationId xmlns:a16="http://schemas.microsoft.com/office/drawing/2014/main" id="{A83110EA-6923-774A-87AE-F6F626F837A4}"/>
              </a:ext>
            </a:extLst>
          </p:cNvPr>
          <p:cNvSpPr txBox="1"/>
          <p:nvPr/>
        </p:nvSpPr>
        <p:spPr>
          <a:xfrm>
            <a:off x="194551" y="758756"/>
            <a:ext cx="11653738" cy="461665"/>
          </a:xfrm>
          <a:prstGeom prst="rect">
            <a:avLst/>
          </a:prstGeom>
          <a:noFill/>
        </p:spPr>
        <p:txBody>
          <a:bodyPr wrap="square" rtlCol="0">
            <a:spAutoFit/>
          </a:bodyPr>
          <a:lstStyle/>
          <a:p>
            <a:r>
              <a:rPr lang="en-US" sz="2400" b="1" dirty="0"/>
              <a:t>Pandora hourly-averaged NO</a:t>
            </a:r>
            <a:r>
              <a:rPr lang="en-US" sz="2400" b="1" baseline="-25000" dirty="0"/>
              <a:t>2</a:t>
            </a:r>
            <a:r>
              <a:rPr lang="en-US" sz="2400" b="1" dirty="0"/>
              <a:t> Vertical Column during 6-week KORUS-AQ campaign </a:t>
            </a:r>
          </a:p>
        </p:txBody>
      </p:sp>
    </p:spTree>
    <p:extLst>
      <p:ext uri="{BB962C8B-B14F-4D97-AF65-F5344CB8AC3E}">
        <p14:creationId xmlns:p14="http://schemas.microsoft.com/office/powerpoint/2010/main" val="1018235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FE0289-4E54-C04D-9227-4DDB1B55101B}"/>
              </a:ext>
            </a:extLst>
          </p:cNvPr>
          <p:cNvSpPr txBox="1">
            <a:spLocks/>
          </p:cNvSpPr>
          <p:nvPr/>
        </p:nvSpPr>
        <p:spPr>
          <a:xfrm>
            <a:off x="0" y="-266007"/>
            <a:ext cx="120202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Helvetica" pitchFamily="2" charset="0"/>
              </a:rPr>
              <a:t>Diurnal Insights: Los Angeles, June 27</a:t>
            </a:r>
            <a:r>
              <a:rPr lang="en-US" sz="3600" b="1" baseline="30000" dirty="0">
                <a:latin typeface="Helvetica" pitchFamily="2" charset="0"/>
              </a:rPr>
              <a:t>th</a:t>
            </a:r>
            <a:r>
              <a:rPr lang="en-US" sz="3600" b="1" dirty="0">
                <a:latin typeface="Helvetica" pitchFamily="2" charset="0"/>
              </a:rPr>
              <a:t>, 2017</a:t>
            </a:r>
          </a:p>
        </p:txBody>
      </p:sp>
      <p:pic>
        <p:nvPicPr>
          <p:cNvPr id="10" name="Content Placeholder 9">
            <a:extLst>
              <a:ext uri="{FF2B5EF4-FFF2-40B4-BE49-F238E27FC236}">
                <a16:creationId xmlns:a16="http://schemas.microsoft.com/office/drawing/2014/main" id="{614626EA-3CA2-9C4E-BC9F-B79E376DFE51}"/>
              </a:ext>
            </a:extLst>
          </p:cNvPr>
          <p:cNvPicPr>
            <a:picLocks noGrp="1" noChangeAspect="1"/>
          </p:cNvPicPr>
          <p:nvPr>
            <p:ph idx="1"/>
          </p:nvPr>
        </p:nvPicPr>
        <p:blipFill rotWithShape="1">
          <a:blip r:embed="rId3"/>
          <a:srcRect b="12049"/>
          <a:stretch/>
        </p:blipFill>
        <p:spPr>
          <a:xfrm>
            <a:off x="0" y="704708"/>
            <a:ext cx="4392710" cy="5911992"/>
          </a:xfrm>
          <a:solidFill>
            <a:schemeClr val="bg1"/>
          </a:solidFill>
        </p:spPr>
      </p:pic>
      <p:pic>
        <p:nvPicPr>
          <p:cNvPr id="11" name="Content Placeholder 9">
            <a:extLst>
              <a:ext uri="{FF2B5EF4-FFF2-40B4-BE49-F238E27FC236}">
                <a16:creationId xmlns:a16="http://schemas.microsoft.com/office/drawing/2014/main" id="{8638CBA2-9EFB-AA48-871A-B45C304F5441}"/>
              </a:ext>
            </a:extLst>
          </p:cNvPr>
          <p:cNvPicPr>
            <a:picLocks noChangeAspect="1"/>
          </p:cNvPicPr>
          <p:nvPr/>
        </p:nvPicPr>
        <p:blipFill rotWithShape="1">
          <a:blip r:embed="rId3"/>
          <a:srcRect t="87216"/>
          <a:stretch/>
        </p:blipFill>
        <p:spPr>
          <a:xfrm>
            <a:off x="2770182" y="6220741"/>
            <a:ext cx="2843548" cy="556261"/>
          </a:xfrm>
          <a:prstGeom prst="rect">
            <a:avLst/>
          </a:prstGeom>
          <a:solidFill>
            <a:schemeClr val="tx1"/>
          </a:solidFill>
        </p:spPr>
      </p:pic>
      <p:pic>
        <p:nvPicPr>
          <p:cNvPr id="13" name="Picture 12">
            <a:extLst>
              <a:ext uri="{FF2B5EF4-FFF2-40B4-BE49-F238E27FC236}">
                <a16:creationId xmlns:a16="http://schemas.microsoft.com/office/drawing/2014/main" id="{8835CFD7-C8F2-174A-89B4-58737BE266BE}"/>
              </a:ext>
            </a:extLst>
          </p:cNvPr>
          <p:cNvPicPr>
            <a:picLocks noChangeAspect="1"/>
          </p:cNvPicPr>
          <p:nvPr/>
        </p:nvPicPr>
        <p:blipFill>
          <a:blip r:embed="rId4"/>
          <a:stretch>
            <a:fillRect/>
          </a:stretch>
        </p:blipFill>
        <p:spPr>
          <a:xfrm>
            <a:off x="4571999" y="3407689"/>
            <a:ext cx="3712848" cy="2609502"/>
          </a:xfrm>
          <a:prstGeom prst="rect">
            <a:avLst/>
          </a:prstGeom>
        </p:spPr>
      </p:pic>
      <p:sp>
        <p:nvSpPr>
          <p:cNvPr id="7" name="TextBox 6">
            <a:extLst>
              <a:ext uri="{FF2B5EF4-FFF2-40B4-BE49-F238E27FC236}">
                <a16:creationId xmlns:a16="http://schemas.microsoft.com/office/drawing/2014/main" id="{C82BB87D-D313-BC48-BCA5-A101915450BA}"/>
              </a:ext>
            </a:extLst>
          </p:cNvPr>
          <p:cNvSpPr txBox="1"/>
          <p:nvPr/>
        </p:nvSpPr>
        <p:spPr>
          <a:xfrm>
            <a:off x="4571999" y="727124"/>
            <a:ext cx="6729413" cy="246221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Like Seoul, early morning maps exhibit features similar to expected emission sources (roadways, LAX airport) in the presence of weak near-surface winds. </a:t>
            </a:r>
          </a:p>
          <a:p>
            <a:pPr marL="285750" indent="-285750">
              <a:spcBef>
                <a:spcPts val="600"/>
              </a:spcBef>
              <a:buFont typeface="Arial" panose="020B0604020202020204" pitchFamily="34" charset="0"/>
              <a:buChar char="•"/>
            </a:pPr>
            <a:r>
              <a:rPr lang="en-US" dirty="0"/>
              <a:t>Unlike Seoul, NO</a:t>
            </a:r>
            <a:r>
              <a:rPr lang="en-US" baseline="-25000" dirty="0"/>
              <a:t>2</a:t>
            </a:r>
            <a:r>
              <a:rPr lang="en-US" dirty="0"/>
              <a:t> decreases throughout the day in the LA Basin.</a:t>
            </a:r>
          </a:p>
          <a:p>
            <a:pPr marL="285750" indent="-285750">
              <a:spcBef>
                <a:spcPts val="600"/>
              </a:spcBef>
              <a:buFont typeface="Arial" panose="020B0604020202020204" pitchFamily="34" charset="0"/>
              <a:buChar char="•"/>
            </a:pPr>
            <a:r>
              <a:rPr lang="en-US" dirty="0"/>
              <a:t>At these high spatial resolutions,  we are capturing the signatures of fresh emission sources in the morning and the interaction of features linked to meteorology (i.e. sea breeze front moving inland and converging in the LA Basin (Raster 2 and 3). </a:t>
            </a:r>
          </a:p>
        </p:txBody>
      </p:sp>
      <p:sp>
        <p:nvSpPr>
          <p:cNvPr id="2" name="TextBox 1">
            <a:extLst>
              <a:ext uri="{FF2B5EF4-FFF2-40B4-BE49-F238E27FC236}">
                <a16:creationId xmlns:a16="http://schemas.microsoft.com/office/drawing/2014/main" id="{5D47895C-1974-5448-97D5-65E33C74499A}"/>
              </a:ext>
            </a:extLst>
          </p:cNvPr>
          <p:cNvSpPr txBox="1"/>
          <p:nvPr/>
        </p:nvSpPr>
        <p:spPr>
          <a:xfrm>
            <a:off x="8464136" y="3854705"/>
            <a:ext cx="3510788" cy="2585323"/>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b="1" dirty="0"/>
              <a:t>Other diurnal cases include Denver, CO in 2014, Chicago, IL in 2017 and NYC Summer 2018. </a:t>
            </a:r>
          </a:p>
          <a:p>
            <a:endParaRPr lang="en-US" b="1" dirty="0"/>
          </a:p>
          <a:p>
            <a:r>
              <a:rPr lang="en-US" b="1" dirty="0">
                <a:solidFill>
                  <a:schemeClr val="bg1"/>
                </a:solidFill>
              </a:rPr>
              <a:t>Other temporal insights: day-to-day variability in the magnitude of NO</a:t>
            </a:r>
            <a:r>
              <a:rPr lang="en-US" b="1" baseline="-25000" dirty="0">
                <a:solidFill>
                  <a:schemeClr val="bg1"/>
                </a:solidFill>
              </a:rPr>
              <a:t>2</a:t>
            </a:r>
            <a:r>
              <a:rPr lang="en-US" b="1" dirty="0">
                <a:solidFill>
                  <a:schemeClr val="bg1"/>
                </a:solidFill>
              </a:rPr>
              <a:t> depending on day of week and prevailing meteorology patterns.  </a:t>
            </a:r>
          </a:p>
        </p:txBody>
      </p:sp>
      <p:sp>
        <p:nvSpPr>
          <p:cNvPr id="12" name="TextBox 11">
            <a:extLst>
              <a:ext uri="{FF2B5EF4-FFF2-40B4-BE49-F238E27FC236}">
                <a16:creationId xmlns:a16="http://schemas.microsoft.com/office/drawing/2014/main" id="{782DE36D-08D3-E64C-B03B-66402A2038D0}"/>
              </a:ext>
            </a:extLst>
          </p:cNvPr>
          <p:cNvSpPr txBox="1"/>
          <p:nvPr/>
        </p:nvSpPr>
        <p:spPr>
          <a:xfrm>
            <a:off x="0" y="6488668"/>
            <a:ext cx="2770182" cy="369332"/>
          </a:xfrm>
          <a:prstGeom prst="rect">
            <a:avLst/>
          </a:prstGeom>
          <a:noFill/>
        </p:spPr>
        <p:txBody>
          <a:bodyPr wrap="none" rtlCol="0">
            <a:spAutoFit/>
          </a:bodyPr>
          <a:lstStyle/>
          <a:p>
            <a:r>
              <a:rPr lang="en-US" dirty="0"/>
              <a:t>Judd et al., 2018 (in review)</a:t>
            </a:r>
          </a:p>
        </p:txBody>
      </p:sp>
    </p:spTree>
    <p:extLst>
      <p:ext uri="{BB962C8B-B14F-4D97-AF65-F5344CB8AC3E}">
        <p14:creationId xmlns:p14="http://schemas.microsoft.com/office/powerpoint/2010/main" val="1271936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288443" y="939727"/>
            <a:ext cx="5857837" cy="4278006"/>
          </a:xfrm>
          <a:prstGeom prst="rect">
            <a:avLst/>
          </a:prstGeom>
          <a:solidFill>
            <a:schemeClr val="tx2">
              <a:lumMod val="50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 name="Title 9"/>
          <p:cNvSpPr>
            <a:spLocks noGrp="1"/>
          </p:cNvSpPr>
          <p:nvPr>
            <p:ph type="title"/>
          </p:nvPr>
        </p:nvSpPr>
        <p:spPr>
          <a:xfrm>
            <a:off x="0" y="73836"/>
            <a:ext cx="12329160" cy="1325563"/>
          </a:xfrm>
        </p:spPr>
        <p:txBody>
          <a:bodyPr>
            <a:noAutofit/>
          </a:bodyPr>
          <a:lstStyle/>
          <a:p>
            <a:r>
              <a:rPr lang="en-US" sz="4000" b="1" dirty="0">
                <a:latin typeface="Helvetica" pitchFamily="2" charset="0"/>
              </a:rPr>
              <a:t>Pandora Spectrometer Coincidences</a:t>
            </a:r>
            <a:br>
              <a:rPr lang="en-US" sz="4000" b="1" dirty="0">
                <a:latin typeface="Helvetica" pitchFamily="2" charset="0"/>
              </a:rPr>
            </a:br>
            <a:r>
              <a:rPr lang="en-US" sz="3200" i="1" dirty="0">
                <a:latin typeface="Helvetica" pitchFamily="2" charset="0"/>
              </a:rPr>
              <a:t>[LMOS and SARP 2017]</a:t>
            </a:r>
            <a:endParaRPr lang="en-US" i="1" dirty="0">
              <a:latin typeface="Helvetica" pitchFamily="2"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53191"/>
          <a:stretch/>
        </p:blipFill>
        <p:spPr>
          <a:xfrm>
            <a:off x="6443992" y="3541677"/>
            <a:ext cx="3970986" cy="1620410"/>
          </a:xfrm>
          <a:prstGeom prst="rect">
            <a:avLst/>
          </a:prstGeom>
          <a:ln>
            <a:solidFill>
              <a:schemeClr val="tx1"/>
            </a:solidFill>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9664" r="47270"/>
          <a:stretch/>
        </p:blipFill>
        <p:spPr>
          <a:xfrm>
            <a:off x="10491716" y="1358774"/>
            <a:ext cx="1594636" cy="3839503"/>
          </a:xfrm>
          <a:prstGeom prst="rect">
            <a:avLst/>
          </a:prstGeom>
          <a:ln>
            <a:solidFill>
              <a:schemeClr val="tx1"/>
            </a:solidFill>
          </a:ln>
        </p:spPr>
      </p:pic>
      <p:grpSp>
        <p:nvGrpSpPr>
          <p:cNvPr id="3" name="Group 2"/>
          <p:cNvGrpSpPr/>
          <p:nvPr/>
        </p:nvGrpSpPr>
        <p:grpSpPr>
          <a:xfrm>
            <a:off x="5951638" y="5245386"/>
            <a:ext cx="5863172" cy="1750008"/>
            <a:chOff x="6278880" y="991826"/>
            <a:chExt cx="5863172" cy="1889223"/>
          </a:xfrm>
        </p:grpSpPr>
        <p:sp>
          <p:nvSpPr>
            <p:cNvPr id="17" name="TextBox 16"/>
            <p:cNvSpPr txBox="1"/>
            <p:nvPr/>
          </p:nvSpPr>
          <p:spPr>
            <a:xfrm>
              <a:off x="6278880" y="991826"/>
              <a:ext cx="5863172" cy="996781"/>
            </a:xfrm>
            <a:prstGeom prst="rect">
              <a:avLst/>
            </a:prstGeom>
            <a:noFill/>
          </p:spPr>
          <p:txBody>
            <a:bodyPr wrap="square" rtlCol="0">
              <a:spAutoFit/>
            </a:bodyPr>
            <a:lstStyle/>
            <a:p>
              <a:r>
                <a:rPr lang="en-US" b="1" dirty="0">
                  <a:latin typeface="+mj-lt"/>
                </a:rPr>
                <a:t>     </a:t>
              </a:r>
              <a:r>
                <a:rPr lang="en-US" b="1" u="sng" dirty="0">
                  <a:latin typeface="+mj-lt"/>
                </a:rPr>
                <a:t>Coincidence Criteria: </a:t>
              </a:r>
            </a:p>
            <a:p>
              <a:pPr marL="742950" lvl="1" indent="-285750">
                <a:buFont typeface="Arial" charset="0"/>
                <a:buChar char="•"/>
              </a:pPr>
              <a:r>
                <a:rPr lang="en-US" b="1" dirty="0" err="1">
                  <a:latin typeface="+mj-lt"/>
                </a:rPr>
                <a:t>GeoTASO</a:t>
              </a:r>
              <a:r>
                <a:rPr lang="en-US" b="1" dirty="0">
                  <a:latin typeface="+mj-lt"/>
                </a:rPr>
                <a:t> DSCs averaged within 750 m of Pandora</a:t>
              </a:r>
            </a:p>
            <a:p>
              <a:pPr marL="742950" lvl="1" indent="-285750">
                <a:buFont typeface="Arial" charset="0"/>
                <a:buChar char="•"/>
              </a:pPr>
              <a:r>
                <a:rPr lang="en-US" b="1" dirty="0">
                  <a:latin typeface="+mj-lt"/>
                </a:rPr>
                <a:t>Pandora data averaged </a:t>
              </a:r>
              <a:r>
                <a:rPr lang="en-US" dirty="0"/>
                <a:t>± </a:t>
              </a:r>
              <a:r>
                <a:rPr lang="en-US" b="1" dirty="0">
                  <a:latin typeface="+mj-lt"/>
                </a:rPr>
                <a:t>5 minutes of the overpass</a:t>
              </a:r>
            </a:p>
          </p:txBody>
        </p:sp>
        <p:sp>
          <p:nvSpPr>
            <p:cNvPr id="5" name="TextBox 4"/>
            <p:cNvSpPr txBox="1"/>
            <p:nvPr/>
          </p:nvSpPr>
          <p:spPr>
            <a:xfrm>
              <a:off x="6278880" y="1884267"/>
              <a:ext cx="5604193" cy="996782"/>
            </a:xfrm>
            <a:prstGeom prst="rect">
              <a:avLst/>
            </a:prstGeom>
            <a:noFill/>
          </p:spPr>
          <p:txBody>
            <a:bodyPr wrap="square" rtlCol="0">
              <a:spAutoFit/>
            </a:bodyPr>
            <a:lstStyle/>
            <a:p>
              <a:pPr marL="742950" lvl="1" indent="-285750">
                <a:buFont typeface="Arial" charset="0"/>
                <a:buChar char="•"/>
              </a:pPr>
              <a:r>
                <a:rPr lang="en-US" b="1" dirty="0"/>
                <a:t>Bars indicate standard deviations of these spatial and temporal constraints</a:t>
              </a:r>
            </a:p>
            <a:p>
              <a:endParaRPr lang="en-US" b="1" dirty="0">
                <a:latin typeface="+mj-lt"/>
              </a:endParaRPr>
            </a:p>
          </p:txBody>
        </p:sp>
      </p:grpSp>
      <p:sp>
        <p:nvSpPr>
          <p:cNvPr id="2" name="TextBox 1"/>
          <p:cNvSpPr txBox="1"/>
          <p:nvPr/>
        </p:nvSpPr>
        <p:spPr>
          <a:xfrm>
            <a:off x="7509992" y="4838618"/>
            <a:ext cx="2242922" cy="369332"/>
          </a:xfrm>
          <a:prstGeom prst="rect">
            <a:avLst/>
          </a:prstGeom>
          <a:noFill/>
        </p:spPr>
        <p:txBody>
          <a:bodyPr wrap="none" rtlCol="0">
            <a:spAutoFit/>
          </a:bodyPr>
          <a:lstStyle/>
          <a:p>
            <a:r>
              <a:rPr lang="en-US" b="1" dirty="0"/>
              <a:t>June-September 2017</a:t>
            </a:r>
          </a:p>
        </p:txBody>
      </p:sp>
      <p:sp>
        <p:nvSpPr>
          <p:cNvPr id="9" name="TextBox 8"/>
          <p:cNvSpPr txBox="1"/>
          <p:nvPr/>
        </p:nvSpPr>
        <p:spPr>
          <a:xfrm>
            <a:off x="6264686" y="1243389"/>
            <a:ext cx="4286373" cy="2831544"/>
          </a:xfrm>
          <a:prstGeom prst="rect">
            <a:avLst/>
          </a:prstGeom>
          <a:noFill/>
        </p:spPr>
        <p:txBody>
          <a:bodyPr wrap="square" rtlCol="0">
            <a:spAutoFit/>
          </a:bodyPr>
          <a:lstStyle/>
          <a:p>
            <a:endParaRPr lang="en-US" dirty="0"/>
          </a:p>
          <a:p>
            <a:endParaRPr lang="en-US" dirty="0"/>
          </a:p>
          <a:p>
            <a:pPr marL="285750" indent="-285750">
              <a:buFont typeface="Arial" panose="020B0604020202020204" pitchFamily="34" charset="0"/>
              <a:buChar char="•"/>
            </a:pPr>
            <a:r>
              <a:rPr lang="en-US" dirty="0"/>
              <a:t>The Stratospheric Column</a:t>
            </a:r>
            <a:r>
              <a:rPr lang="en-US" b="1" dirty="0"/>
              <a:t> </a:t>
            </a:r>
            <a:r>
              <a:rPr lang="en-US" dirty="0"/>
              <a:t>was estimated and subtracted from both datasets to make a a closer apples-to-apples comparison of </a:t>
            </a:r>
            <a:r>
              <a:rPr lang="en-US" b="1" dirty="0"/>
              <a:t>tropospheric slant columns. </a:t>
            </a:r>
            <a:r>
              <a:rPr lang="en-US" sz="1600" b="1" dirty="0"/>
              <a:t>[Datasets used include OMI, OMPS, and </a:t>
            </a:r>
            <a:r>
              <a:rPr lang="en-US" sz="1600" b="1" u="sng" dirty="0"/>
              <a:t>PRATMO Chemical Box Model</a:t>
            </a:r>
            <a:r>
              <a:rPr lang="en-US" sz="1600" b="1" dirty="0"/>
              <a:t>]</a:t>
            </a:r>
            <a:endParaRPr lang="en-US" sz="1600" dirty="0"/>
          </a:p>
          <a:p>
            <a:endParaRPr lang="en-US" dirty="0"/>
          </a:p>
          <a:p>
            <a:pPr marL="285750" lvl="1" indent="-285750">
              <a:buFont typeface="Arial" charset="0"/>
              <a:buChar char="•"/>
            </a:pPr>
            <a:endParaRPr lang="en-US" dirty="0"/>
          </a:p>
        </p:txBody>
      </p:sp>
      <p:sp>
        <p:nvSpPr>
          <p:cNvPr id="8" name="TextBox 7"/>
          <p:cNvSpPr txBox="1"/>
          <p:nvPr/>
        </p:nvSpPr>
        <p:spPr>
          <a:xfrm>
            <a:off x="6264687" y="898179"/>
            <a:ext cx="4209634" cy="954107"/>
          </a:xfrm>
          <a:prstGeom prst="rect">
            <a:avLst/>
          </a:prstGeom>
          <a:noFill/>
        </p:spPr>
        <p:txBody>
          <a:bodyPr wrap="square" rtlCol="0">
            <a:spAutoFit/>
          </a:bodyPr>
          <a:lstStyle/>
          <a:p>
            <a:pPr marL="290513" indent="-290513">
              <a:buFont typeface="Arial" charset="0"/>
              <a:buChar char="•"/>
            </a:pPr>
            <a:r>
              <a:rPr lang="en-US" sz="2000" b="1" dirty="0"/>
              <a:t>Pandora</a:t>
            </a:r>
            <a:r>
              <a:rPr lang="en-US" sz="2000" dirty="0"/>
              <a:t> </a:t>
            </a:r>
            <a:r>
              <a:rPr lang="en-US" dirty="0"/>
              <a:t>is a ground-based spectrometer capable of retrieving NO</a:t>
            </a:r>
            <a:r>
              <a:rPr lang="en-US" baseline="-25000" dirty="0"/>
              <a:t>2</a:t>
            </a:r>
            <a:r>
              <a:rPr lang="en-US" dirty="0"/>
              <a:t> columns via direct-sun DOAS.</a:t>
            </a:r>
          </a:p>
        </p:txBody>
      </p:sp>
      <p:pic>
        <p:nvPicPr>
          <p:cNvPr id="16" name="Content Placeholder 6">
            <a:extLst>
              <a:ext uri="{FF2B5EF4-FFF2-40B4-BE49-F238E27FC236}">
                <a16:creationId xmlns:a16="http://schemas.microsoft.com/office/drawing/2014/main" id="{CB292072-B75F-8D47-808A-276A069BB2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8077" y="63549"/>
            <a:ext cx="1671960" cy="1255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1" name="Group 20">
            <a:extLst>
              <a:ext uri="{FF2B5EF4-FFF2-40B4-BE49-F238E27FC236}">
                <a16:creationId xmlns:a16="http://schemas.microsoft.com/office/drawing/2014/main" id="{4726CE04-1EC4-CA48-A69D-83B19DBD173E}"/>
              </a:ext>
            </a:extLst>
          </p:cNvPr>
          <p:cNvGrpSpPr/>
          <p:nvPr/>
        </p:nvGrpSpPr>
        <p:grpSpPr>
          <a:xfrm>
            <a:off x="123864" y="1504159"/>
            <a:ext cx="5981699" cy="4952571"/>
            <a:chOff x="12412021" y="28935929"/>
            <a:chExt cx="6821137" cy="5427114"/>
          </a:xfrm>
        </p:grpSpPr>
        <p:pic>
          <p:nvPicPr>
            <p:cNvPr id="22" name="Picture 21">
              <a:extLst>
                <a:ext uri="{FF2B5EF4-FFF2-40B4-BE49-F238E27FC236}">
                  <a16:creationId xmlns:a16="http://schemas.microsoft.com/office/drawing/2014/main" id="{0301C30B-7999-DA46-8204-1683DAB8A90E}"/>
                </a:ext>
              </a:extLst>
            </p:cNvPr>
            <p:cNvPicPr>
              <a:picLocks noChangeAspect="1"/>
            </p:cNvPicPr>
            <p:nvPr/>
          </p:nvPicPr>
          <p:blipFill rotWithShape="1">
            <a:blip r:embed="rId6"/>
            <a:srcRect l="5988"/>
            <a:stretch/>
          </p:blipFill>
          <p:spPr>
            <a:xfrm>
              <a:off x="12412021" y="28935929"/>
              <a:ext cx="6821137" cy="5427114"/>
            </a:xfrm>
            <a:prstGeom prst="rect">
              <a:avLst/>
            </a:prstGeom>
          </p:spPr>
        </p:pic>
        <p:sp>
          <p:nvSpPr>
            <p:cNvPr id="23" name="TextBox 22">
              <a:extLst>
                <a:ext uri="{FF2B5EF4-FFF2-40B4-BE49-F238E27FC236}">
                  <a16:creationId xmlns:a16="http://schemas.microsoft.com/office/drawing/2014/main" id="{48927D4B-5E7F-4149-9AC8-B0536E26392E}"/>
                </a:ext>
              </a:extLst>
            </p:cNvPr>
            <p:cNvSpPr txBox="1"/>
            <p:nvPr/>
          </p:nvSpPr>
          <p:spPr>
            <a:xfrm>
              <a:off x="13953019" y="29205622"/>
              <a:ext cx="4013286" cy="1200329"/>
            </a:xfrm>
            <a:prstGeom prst="rect">
              <a:avLst/>
            </a:prstGeom>
            <a:noFill/>
          </p:spPr>
          <p:txBody>
            <a:bodyPr wrap="square" rtlCol="0">
              <a:spAutoFit/>
            </a:bodyPr>
            <a:lstStyle/>
            <a:p>
              <a:r>
                <a:rPr lang="en-US" sz="2400" dirty="0">
                  <a:solidFill>
                    <a:schemeClr val="bg1"/>
                  </a:solidFill>
                  <a:latin typeface="Helvetica" pitchFamily="2" charset="0"/>
                </a:rPr>
                <a:t>y=0.99x-2.4x10</a:t>
              </a:r>
              <a:r>
                <a:rPr lang="en-US" sz="2400" baseline="30000" dirty="0">
                  <a:solidFill>
                    <a:schemeClr val="bg1"/>
                  </a:solidFill>
                  <a:latin typeface="Helvetica" pitchFamily="2" charset="0"/>
                </a:rPr>
                <a:t>15</a:t>
              </a:r>
            </a:p>
            <a:p>
              <a:r>
                <a:rPr lang="en-US" sz="2400" dirty="0">
                  <a:solidFill>
                    <a:schemeClr val="bg1"/>
                  </a:solidFill>
                  <a:latin typeface="Helvetica" pitchFamily="2" charset="0"/>
                </a:rPr>
                <a:t>r</a:t>
              </a:r>
              <a:r>
                <a:rPr lang="en-US" sz="2400" baseline="30000" dirty="0">
                  <a:solidFill>
                    <a:schemeClr val="bg1"/>
                  </a:solidFill>
                  <a:latin typeface="Helvetica" pitchFamily="2" charset="0"/>
                </a:rPr>
                <a:t>2</a:t>
              </a:r>
              <a:r>
                <a:rPr lang="en-US" sz="2400" dirty="0">
                  <a:solidFill>
                    <a:schemeClr val="bg1"/>
                  </a:solidFill>
                  <a:latin typeface="Helvetica" pitchFamily="2" charset="0"/>
                </a:rPr>
                <a:t>=0.86</a:t>
              </a:r>
            </a:p>
            <a:p>
              <a:r>
                <a:rPr lang="en-US" sz="2400" dirty="0">
                  <a:solidFill>
                    <a:schemeClr val="bg1"/>
                  </a:solidFill>
                  <a:latin typeface="Helvetica" pitchFamily="2" charset="0"/>
                </a:rPr>
                <a:t>n=87</a:t>
              </a:r>
            </a:p>
          </p:txBody>
        </p:sp>
      </p:grpSp>
      <p:sp>
        <p:nvSpPr>
          <p:cNvPr id="24" name="TextBox 23">
            <a:extLst>
              <a:ext uri="{FF2B5EF4-FFF2-40B4-BE49-F238E27FC236}">
                <a16:creationId xmlns:a16="http://schemas.microsoft.com/office/drawing/2014/main" id="{C2EEE8EA-788A-B144-B657-A5C4B9A4A27C}"/>
              </a:ext>
            </a:extLst>
          </p:cNvPr>
          <p:cNvSpPr txBox="1"/>
          <p:nvPr/>
        </p:nvSpPr>
        <p:spPr>
          <a:xfrm>
            <a:off x="10471698" y="4741504"/>
            <a:ext cx="1632050" cy="369332"/>
          </a:xfrm>
          <a:prstGeom prst="rect">
            <a:avLst/>
          </a:prstGeom>
          <a:noFill/>
        </p:spPr>
        <p:txBody>
          <a:bodyPr wrap="none" rtlCol="0">
            <a:spAutoFit/>
          </a:bodyPr>
          <a:lstStyle/>
          <a:p>
            <a:r>
              <a:rPr lang="en-US" b="1" dirty="0"/>
              <a:t>May-June 2017</a:t>
            </a:r>
          </a:p>
        </p:txBody>
      </p:sp>
    </p:spTree>
    <p:extLst>
      <p:ext uri="{BB962C8B-B14F-4D97-AF65-F5344CB8AC3E}">
        <p14:creationId xmlns:p14="http://schemas.microsoft.com/office/powerpoint/2010/main" val="3054876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9"/>
          <p:cNvSpPr txBox="1">
            <a:spLocks/>
          </p:cNvSpPr>
          <p:nvPr/>
        </p:nvSpPr>
        <p:spPr>
          <a:xfrm>
            <a:off x="0" y="-108309"/>
            <a:ext cx="1219200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Helvetica" pitchFamily="2" charset="0"/>
              </a:rPr>
              <a:t>Upscaling GeoTASO NO</a:t>
            </a:r>
            <a:r>
              <a:rPr lang="en-US" sz="4000" b="1" baseline="-25000" dirty="0">
                <a:latin typeface="Helvetica" pitchFamily="2" charset="0"/>
              </a:rPr>
              <a:t>2</a:t>
            </a:r>
            <a:r>
              <a:rPr lang="en-US" sz="4000" b="1" dirty="0">
                <a:latin typeface="Helvetica" pitchFamily="2" charset="0"/>
              </a:rPr>
              <a:t> Rasters</a:t>
            </a:r>
          </a:p>
        </p:txBody>
      </p:sp>
      <p:sp>
        <p:nvSpPr>
          <p:cNvPr id="14" name="Rectangle 13"/>
          <p:cNvSpPr/>
          <p:nvPr/>
        </p:nvSpPr>
        <p:spPr>
          <a:xfrm>
            <a:off x="165100" y="921860"/>
            <a:ext cx="8978900" cy="5113179"/>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350897" y="1108659"/>
            <a:ext cx="8554543" cy="4693020"/>
          </a:xfrm>
          <a:prstGeom prst="rect">
            <a:avLst/>
          </a:prstGeom>
        </p:spPr>
      </p:pic>
      <p:sp>
        <p:nvSpPr>
          <p:cNvPr id="11" name="TextBox 10"/>
          <p:cNvSpPr txBox="1"/>
          <p:nvPr/>
        </p:nvSpPr>
        <p:spPr>
          <a:xfrm>
            <a:off x="5317607" y="3249849"/>
            <a:ext cx="6631976" cy="3339376"/>
          </a:xfrm>
          <a:prstGeom prst="rect">
            <a:avLst/>
          </a:prstGeom>
          <a:solidFill>
            <a:schemeClr val="tx2">
              <a:lumMod val="50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latin typeface="Helvetica" pitchFamily="2" charset="0"/>
              </a:rPr>
              <a:t>Our raster sampling strategy allows us to make ‘maps’ of the areas sampled at the current/expected spatial resolution for space-based retrievals.</a:t>
            </a:r>
          </a:p>
          <a:p>
            <a:endParaRPr lang="en-US" sz="500" b="1" dirty="0">
              <a:latin typeface="Helvetica" pitchFamily="2" charset="0"/>
            </a:endParaRPr>
          </a:p>
          <a:p>
            <a:r>
              <a:rPr lang="en-US" sz="2000" b="1" dirty="0">
                <a:latin typeface="Helvetica" pitchFamily="2" charset="0"/>
              </a:rPr>
              <a:t>This allows us to:</a:t>
            </a:r>
          </a:p>
          <a:p>
            <a:pPr marL="457200" indent="-457200">
              <a:buAutoNum type="arabicParenBoth"/>
            </a:pPr>
            <a:r>
              <a:rPr lang="en-US" dirty="0">
                <a:latin typeface="Helvetica" pitchFamily="2" charset="0"/>
              </a:rPr>
              <a:t>Visualize what different spatial features look like at varying pixel sizes – can be applied to actual footprints of the space-based platforms</a:t>
            </a:r>
          </a:p>
          <a:p>
            <a:pPr marL="457200" indent="-457200">
              <a:buAutoNum type="arabicParenBoth"/>
            </a:pPr>
            <a:r>
              <a:rPr lang="en-US" dirty="0">
                <a:latin typeface="Helvetica" pitchFamily="2" charset="0"/>
              </a:rPr>
              <a:t>Test validation strategies for column-to-column comparisons while also keeping information about the sub-pixel variability for linking the local Pandora measurement to the larger spatial area of the space-based measurement </a:t>
            </a:r>
          </a:p>
        </p:txBody>
      </p:sp>
      <p:sp>
        <p:nvSpPr>
          <p:cNvPr id="5" name="TextBox 4"/>
          <p:cNvSpPr txBox="1"/>
          <p:nvPr/>
        </p:nvSpPr>
        <p:spPr>
          <a:xfrm>
            <a:off x="4666268" y="1026565"/>
            <a:ext cx="2363147" cy="369332"/>
          </a:xfrm>
          <a:prstGeom prst="rect">
            <a:avLst/>
          </a:prstGeom>
          <a:noFill/>
        </p:spPr>
        <p:txBody>
          <a:bodyPr wrap="none" rtlCol="0">
            <a:spAutoFit/>
          </a:bodyPr>
          <a:lstStyle/>
          <a:p>
            <a:r>
              <a:rPr lang="en-US" b="1" dirty="0"/>
              <a:t>LA Basin: June 26</a:t>
            </a:r>
            <a:r>
              <a:rPr lang="en-US" b="1" baseline="30000" dirty="0"/>
              <a:t>th</a:t>
            </a:r>
            <a:r>
              <a:rPr lang="en-US" b="1" dirty="0"/>
              <a:t> AM</a:t>
            </a:r>
          </a:p>
        </p:txBody>
      </p:sp>
    </p:spTree>
    <p:extLst>
      <p:ext uri="{BB962C8B-B14F-4D97-AF65-F5344CB8AC3E}">
        <p14:creationId xmlns:p14="http://schemas.microsoft.com/office/powerpoint/2010/main" val="102541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9"/>
          <p:cNvSpPr txBox="1">
            <a:spLocks/>
          </p:cNvSpPr>
          <p:nvPr/>
        </p:nvSpPr>
        <p:spPr>
          <a:xfrm>
            <a:off x="0" y="-108309"/>
            <a:ext cx="1219200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Helvetica" pitchFamily="2" charset="0"/>
              </a:rPr>
              <a:t>Upscaling GeoTASO NO</a:t>
            </a:r>
            <a:r>
              <a:rPr lang="en-US" sz="4000" b="1" baseline="-25000" dirty="0">
                <a:latin typeface="Helvetica" pitchFamily="2" charset="0"/>
              </a:rPr>
              <a:t>2</a:t>
            </a:r>
            <a:r>
              <a:rPr lang="en-US" sz="4000" b="1" dirty="0">
                <a:latin typeface="Helvetica" pitchFamily="2" charset="0"/>
              </a:rPr>
              <a:t> Rasters</a:t>
            </a:r>
          </a:p>
        </p:txBody>
      </p:sp>
      <p:sp>
        <p:nvSpPr>
          <p:cNvPr id="14" name="Rectangle 13"/>
          <p:cNvSpPr/>
          <p:nvPr/>
        </p:nvSpPr>
        <p:spPr>
          <a:xfrm>
            <a:off x="165100" y="921860"/>
            <a:ext cx="8978900" cy="5113179"/>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stretch>
            <a:fillRect/>
          </a:stretch>
        </p:blipFill>
        <p:spPr>
          <a:xfrm>
            <a:off x="350897" y="1108659"/>
            <a:ext cx="8554543" cy="4693020"/>
          </a:xfrm>
          <a:prstGeom prst="rect">
            <a:avLst/>
          </a:prstGeom>
        </p:spPr>
      </p:pic>
      <p:sp>
        <p:nvSpPr>
          <p:cNvPr id="11" name="TextBox 10"/>
          <p:cNvSpPr txBox="1"/>
          <p:nvPr/>
        </p:nvSpPr>
        <p:spPr>
          <a:xfrm>
            <a:off x="3212122" y="4633172"/>
            <a:ext cx="8678845" cy="2144177"/>
          </a:xfrm>
          <a:prstGeom prst="rect">
            <a:avLst/>
          </a:prstGeom>
          <a:solidFill>
            <a:schemeClr val="tx2">
              <a:lumMod val="50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b="1" dirty="0">
                <a:latin typeface="Helvetica" pitchFamily="2" charset="0"/>
              </a:rPr>
              <a:t>Sizes for sensor comparison were chosen as the closest to the areal resolution of near-nadir observations</a:t>
            </a:r>
          </a:p>
          <a:p>
            <a:pPr marL="285750" indent="-285750">
              <a:buFont typeface="Arial" panose="020B0604020202020204" pitchFamily="34" charset="0"/>
              <a:buChar char="•"/>
            </a:pPr>
            <a:r>
              <a:rPr lang="en-US" sz="2000" i="1" dirty="0">
                <a:latin typeface="Helvetica" pitchFamily="2" charset="0"/>
              </a:rPr>
              <a:t>TEMPO: 4.4 km x 2.1 km : 9.24 km</a:t>
            </a:r>
            <a:r>
              <a:rPr lang="en-US" sz="2000" i="1" baseline="30000" dirty="0">
                <a:latin typeface="Helvetica" pitchFamily="2" charset="0"/>
              </a:rPr>
              <a:t>2</a:t>
            </a:r>
            <a:r>
              <a:rPr lang="en-US" sz="2000" i="1" dirty="0">
                <a:latin typeface="Helvetica" pitchFamily="2" charset="0"/>
              </a:rPr>
              <a:t> </a:t>
            </a:r>
            <a:r>
              <a:rPr lang="en-US" sz="2000" i="1" dirty="0">
                <a:latin typeface="Helvetica" pitchFamily="2" charset="0"/>
                <a:sym typeface="Wingdings" pitchFamily="2" charset="2"/>
              </a:rPr>
              <a:t> 3 km x 3 km : 9 km</a:t>
            </a:r>
            <a:r>
              <a:rPr lang="en-US" sz="2000" i="1" baseline="30000" dirty="0">
                <a:latin typeface="Helvetica" pitchFamily="2" charset="0"/>
                <a:sym typeface="Wingdings" pitchFamily="2" charset="2"/>
              </a:rPr>
              <a:t>2</a:t>
            </a:r>
            <a:endParaRPr lang="en-US" sz="2000" i="1" baseline="30000" dirty="0">
              <a:latin typeface="Helvetica" pitchFamily="2" charset="0"/>
            </a:endParaRPr>
          </a:p>
          <a:p>
            <a:pPr marL="285750" indent="-285750">
              <a:buFont typeface="Arial" panose="020B0604020202020204" pitchFamily="34" charset="0"/>
              <a:buChar char="•"/>
            </a:pPr>
            <a:r>
              <a:rPr lang="en-US" sz="2000" i="1" dirty="0">
                <a:latin typeface="Helvetica" pitchFamily="2" charset="0"/>
              </a:rPr>
              <a:t>TROPOMI: 3.5 km x 7 km : 24.5 km</a:t>
            </a:r>
            <a:r>
              <a:rPr lang="en-US" sz="2000" i="1" baseline="30000" dirty="0">
                <a:latin typeface="Helvetica" pitchFamily="2" charset="0"/>
              </a:rPr>
              <a:t>2 </a:t>
            </a:r>
            <a:r>
              <a:rPr lang="en-US" sz="2000" i="1" dirty="0">
                <a:latin typeface="Helvetica" pitchFamily="2" charset="0"/>
                <a:sym typeface="Wingdings" pitchFamily="2" charset="2"/>
              </a:rPr>
              <a:t> 5 km x 5 km : 25 km</a:t>
            </a:r>
            <a:r>
              <a:rPr lang="en-US" sz="2000" i="1" baseline="30000" dirty="0">
                <a:latin typeface="Helvetica" pitchFamily="2" charset="0"/>
                <a:sym typeface="Wingdings" pitchFamily="2" charset="2"/>
              </a:rPr>
              <a:t>2</a:t>
            </a:r>
            <a:endParaRPr lang="en-US" sz="2000" i="1" baseline="30000" dirty="0">
              <a:latin typeface="Helvetica" pitchFamily="2" charset="0"/>
            </a:endParaRPr>
          </a:p>
          <a:p>
            <a:pPr marL="285750" indent="-285750">
              <a:buFont typeface="Arial" panose="020B0604020202020204" pitchFamily="34" charset="0"/>
              <a:buChar char="•"/>
            </a:pPr>
            <a:r>
              <a:rPr lang="en-US" sz="2000" i="1" dirty="0">
                <a:latin typeface="Helvetica" pitchFamily="2" charset="0"/>
              </a:rPr>
              <a:t>OMI: 24 km x 13 km : 312 km</a:t>
            </a:r>
            <a:r>
              <a:rPr lang="en-US" sz="2000" i="1" baseline="30000" dirty="0">
                <a:latin typeface="Helvetica" pitchFamily="2" charset="0"/>
              </a:rPr>
              <a:t>2</a:t>
            </a:r>
            <a:r>
              <a:rPr lang="en-US" sz="2000" i="1" dirty="0">
                <a:latin typeface="Helvetica" pitchFamily="2" charset="0"/>
              </a:rPr>
              <a:t> </a:t>
            </a:r>
            <a:r>
              <a:rPr lang="en-US" sz="2000" i="1" dirty="0">
                <a:latin typeface="Helvetica" pitchFamily="2" charset="0"/>
                <a:sym typeface="Wingdings" pitchFamily="2" charset="2"/>
              </a:rPr>
              <a:t> 18 km x 18 km : 324 km</a:t>
            </a:r>
            <a:r>
              <a:rPr lang="en-US" sz="2000" i="1" baseline="30000" dirty="0">
                <a:latin typeface="Helvetica" pitchFamily="2" charset="0"/>
                <a:sym typeface="Wingdings" pitchFamily="2" charset="2"/>
              </a:rPr>
              <a:t>2</a:t>
            </a:r>
          </a:p>
          <a:p>
            <a:pPr marL="285750" indent="-285750">
              <a:buFont typeface="Arial" panose="020B0604020202020204" pitchFamily="34" charset="0"/>
              <a:buChar char="•"/>
            </a:pPr>
            <a:endParaRPr lang="en-US" sz="2000" b="1" i="1" baseline="30000" dirty="0">
              <a:latin typeface="Helvetica" pitchFamily="2" charset="0"/>
            </a:endParaRPr>
          </a:p>
          <a:p>
            <a:r>
              <a:rPr lang="en-US" sz="2000" b="1" i="1" dirty="0">
                <a:latin typeface="Helvetica" pitchFamily="2" charset="0"/>
              </a:rPr>
              <a:t>Upscaled pixels must have been at least 50% sampled by </a:t>
            </a:r>
            <a:r>
              <a:rPr lang="en-US" sz="2000" b="1" i="1" dirty="0" err="1">
                <a:latin typeface="Helvetica" pitchFamily="2" charset="0"/>
              </a:rPr>
              <a:t>GeoTASO</a:t>
            </a:r>
            <a:endParaRPr lang="en-US" sz="2000" b="1" i="1" dirty="0">
              <a:latin typeface="Helvetica" pitchFamily="2" charset="0"/>
            </a:endParaRPr>
          </a:p>
        </p:txBody>
      </p:sp>
      <p:sp>
        <p:nvSpPr>
          <p:cNvPr id="5" name="TextBox 4"/>
          <p:cNvSpPr txBox="1"/>
          <p:nvPr/>
        </p:nvSpPr>
        <p:spPr>
          <a:xfrm>
            <a:off x="4666268" y="1026565"/>
            <a:ext cx="2363147" cy="369332"/>
          </a:xfrm>
          <a:prstGeom prst="rect">
            <a:avLst/>
          </a:prstGeom>
          <a:noFill/>
        </p:spPr>
        <p:txBody>
          <a:bodyPr wrap="none" rtlCol="0">
            <a:spAutoFit/>
          </a:bodyPr>
          <a:lstStyle/>
          <a:p>
            <a:r>
              <a:rPr lang="en-US" b="1" dirty="0"/>
              <a:t>LA Basin: June 26</a:t>
            </a:r>
            <a:r>
              <a:rPr lang="en-US" b="1" baseline="30000" dirty="0"/>
              <a:t>th</a:t>
            </a:r>
            <a:r>
              <a:rPr lang="en-US" b="1" dirty="0"/>
              <a:t> AM</a:t>
            </a:r>
          </a:p>
        </p:txBody>
      </p:sp>
    </p:spTree>
    <p:extLst>
      <p:ext uri="{BB962C8B-B14F-4D97-AF65-F5344CB8AC3E}">
        <p14:creationId xmlns:p14="http://schemas.microsoft.com/office/powerpoint/2010/main" val="1776590876"/>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4745</TotalTime>
  <Words>2181</Words>
  <Application>Microsoft Macintosh PowerPoint</Application>
  <PresentationFormat>Widescreen</PresentationFormat>
  <Paragraphs>261</Paragraphs>
  <Slides>23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Cambria Math</vt:lpstr>
      <vt:lpstr>Helvetica</vt:lpstr>
      <vt:lpstr>Wingdings</vt:lpstr>
      <vt:lpstr>Office Theme</vt:lpstr>
      <vt:lpstr>Investigating spatiotemporal patterns and validation techniques using high resolution NO2 data</vt:lpstr>
      <vt:lpstr>GeoTASO and GCAS Airborne Instruments</vt:lpstr>
      <vt:lpstr>Flight strategy accomplishments</vt:lpstr>
      <vt:lpstr>Diurnal Insights: Seoul, South Korea, June 9th 2016</vt:lpstr>
      <vt:lpstr>Diurnal Insights: Seoul, South Korea, June 9th 2016</vt:lpstr>
      <vt:lpstr>PowerPoint Presentation</vt:lpstr>
      <vt:lpstr>Pandora Spectrometer Coincidences [LMOS and SARP 2017]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Looking ahead…</vt:lpstr>
      <vt:lpstr>PowerPoint Presentation</vt:lpstr>
      <vt:lpstr>PowerPoint Presentation</vt:lpstr>
      <vt:lpstr>Backup Slides</vt:lpstr>
      <vt:lpstr>PowerPoint Presentation</vt:lpstr>
      <vt:lpstr>PowerPoint Presentation</vt:lpstr>
      <vt:lpstr>Stratospheric Subtraction</vt:lpstr>
      <vt:lpstr>PowerPoint Presentation</vt:lpstr>
      <vt:lpstr>PowerPoint Presentation</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High-resolution NO2 mapping from GeoTASO</dc:title>
  <dc:creator>Laura Judd</dc:creator>
  <cp:lastModifiedBy>Jay Al-Saadi</cp:lastModifiedBy>
  <cp:revision>94</cp:revision>
  <dcterms:created xsi:type="dcterms:W3CDTF">2018-04-23T17:34:46Z</dcterms:created>
  <dcterms:modified xsi:type="dcterms:W3CDTF">2018-06-06T22:53:52Z</dcterms:modified>
</cp:coreProperties>
</file>